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256" r:id="rId2"/>
    <p:sldId id="262" r:id="rId3"/>
    <p:sldId id="263" r:id="rId4"/>
    <p:sldId id="264" r:id="rId5"/>
    <p:sldId id="265" r:id="rId6"/>
    <p:sldId id="328" r:id="rId7"/>
    <p:sldId id="329" r:id="rId8"/>
    <p:sldId id="330" r:id="rId9"/>
    <p:sldId id="331" r:id="rId10"/>
    <p:sldId id="332" r:id="rId11"/>
    <p:sldId id="333" r:id="rId12"/>
    <p:sldId id="334" r:id="rId13"/>
    <p:sldId id="335" r:id="rId14"/>
    <p:sldId id="337" r:id="rId15"/>
    <p:sldId id="338" r:id="rId16"/>
    <p:sldId id="339" r:id="rId17"/>
    <p:sldId id="340" r:id="rId18"/>
    <p:sldId id="266" r:id="rId19"/>
    <p:sldId id="267" r:id="rId20"/>
    <p:sldId id="268" r:id="rId21"/>
    <p:sldId id="269" r:id="rId22"/>
    <p:sldId id="270" r:id="rId23"/>
    <p:sldId id="271" r:id="rId24"/>
    <p:sldId id="272" r:id="rId25"/>
    <p:sldId id="273" r:id="rId26"/>
    <p:sldId id="274" r:id="rId27"/>
    <p:sldId id="275" r:id="rId28"/>
    <p:sldId id="336" r:id="rId29"/>
    <p:sldId id="276" r:id="rId30"/>
    <p:sldId id="277" r:id="rId31"/>
    <p:sldId id="278" r:id="rId32"/>
    <p:sldId id="279" r:id="rId33"/>
    <p:sldId id="280" r:id="rId34"/>
    <p:sldId id="281" r:id="rId35"/>
    <p:sldId id="282" r:id="rId36"/>
    <p:sldId id="283" r:id="rId37"/>
    <p:sldId id="285" r:id="rId38"/>
    <p:sldId id="286" r:id="rId39"/>
    <p:sldId id="287" r:id="rId40"/>
    <p:sldId id="288" r:id="rId41"/>
    <p:sldId id="289" r:id="rId42"/>
    <p:sldId id="290" r:id="rId43"/>
    <p:sldId id="291" r:id="rId44"/>
    <p:sldId id="292" r:id="rId45"/>
    <p:sldId id="342" r:id="rId46"/>
    <p:sldId id="293" r:id="rId47"/>
    <p:sldId id="294" r:id="rId48"/>
    <p:sldId id="295" r:id="rId49"/>
    <p:sldId id="296" r:id="rId50"/>
    <p:sldId id="297" r:id="rId51"/>
    <p:sldId id="298" r:id="rId52"/>
    <p:sldId id="299" r:id="rId53"/>
    <p:sldId id="300" r:id="rId54"/>
    <p:sldId id="320" r:id="rId55"/>
    <p:sldId id="301" r:id="rId56"/>
    <p:sldId id="321" r:id="rId57"/>
    <p:sldId id="343" r:id="rId58"/>
    <p:sldId id="322" r:id="rId59"/>
    <p:sldId id="323" r:id="rId60"/>
    <p:sldId id="344" r:id="rId61"/>
    <p:sldId id="325" r:id="rId62"/>
    <p:sldId id="327" r:id="rId63"/>
    <p:sldId id="324" r:id="rId64"/>
    <p:sldId id="345" r:id="rId65"/>
    <p:sldId id="346" r:id="rId66"/>
    <p:sldId id="347" r:id="rId67"/>
    <p:sldId id="348" r:id="rId68"/>
    <p:sldId id="349" r:id="rId69"/>
    <p:sldId id="302" r:id="rId70"/>
    <p:sldId id="303" r:id="rId71"/>
    <p:sldId id="304" r:id="rId72"/>
    <p:sldId id="305" r:id="rId73"/>
    <p:sldId id="306" r:id="rId74"/>
    <p:sldId id="307" r:id="rId75"/>
    <p:sldId id="308" r:id="rId76"/>
    <p:sldId id="319" r:id="rId77"/>
    <p:sldId id="309" r:id="rId78"/>
    <p:sldId id="310" r:id="rId79"/>
    <p:sldId id="351" r:id="rId80"/>
    <p:sldId id="352" r:id="rId81"/>
    <p:sldId id="353" r:id="rId82"/>
    <p:sldId id="311" r:id="rId83"/>
    <p:sldId id="313" r:id="rId84"/>
    <p:sldId id="314" r:id="rId85"/>
    <p:sldId id="315" r:id="rId86"/>
    <p:sldId id="316" r:id="rId87"/>
    <p:sldId id="317" r:id="rId88"/>
    <p:sldId id="318" r:id="rId89"/>
    <p:sldId id="258" r:id="rId90"/>
    <p:sldId id="259" r:id="rId91"/>
  </p:sldIdLst>
  <p:sldSz cx="9144000" cy="6858000" type="screen4x3"/>
  <p:notesSz cx="6858000" cy="9144000"/>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modifyVerifier cryptProviderType="rsaAES" cryptAlgorithmClass="hash" cryptAlgorithmType="typeAny" cryptAlgorithmSid="14" spinCount="100000" saltData="J8BjFxx40TPg6yVYER+s8Q==" hashData="+fVXnOlsH5G1d47L60XBub3f9QRwYaYnnxgSMRCAAKTDArMP7pvXNZB7omFqlffLlKcpJrH0H0TsqW3XcLLIc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686"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panose="020B0604020202020204" pitchFamily="34" charset="0"/>
                <a:ea typeface="+mn-ea"/>
                <a:cs typeface="+mn-cs"/>
              </a:defRPr>
            </a:lvl1pPr>
          </a:lstStyle>
          <a:p>
            <a:pPr>
              <a:defRPr/>
            </a:pPr>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74BC1E31-8B59-4B5A-B04A-12E82EB9B9E7}" type="datetimeFigureOut">
              <a:rPr lang="fr-FR" altLang="fr-FR"/>
              <a:pPr>
                <a:defRPr/>
              </a:pPr>
              <a:t>02/06/2020</a:t>
            </a:fld>
            <a:endParaRPr lang="fr-FR" alt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fr-FR" noProof="0" smtClean="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fr-FR" altLang="fr-FR" noProof="0" smtClean="0"/>
              <a:t>Modifiez les styles du texte du masque</a:t>
            </a:r>
          </a:p>
          <a:p>
            <a:pPr lvl="1"/>
            <a:r>
              <a:rPr lang="fr-FR" altLang="fr-FR" noProof="0" smtClean="0"/>
              <a:t>Deuxième niveau</a:t>
            </a:r>
          </a:p>
          <a:p>
            <a:pPr lvl="2"/>
            <a:r>
              <a:rPr lang="fr-FR" altLang="fr-FR" noProof="0" smtClean="0"/>
              <a:t>Troisième niveau</a:t>
            </a:r>
          </a:p>
          <a:p>
            <a:pPr lvl="3"/>
            <a:r>
              <a:rPr lang="fr-FR" altLang="fr-FR" noProof="0" smtClean="0"/>
              <a:t>Quatrième niveau</a:t>
            </a:r>
          </a:p>
          <a:p>
            <a:pPr lvl="4"/>
            <a:r>
              <a:rPr lang="fr-FR" altLang="fr-FR" noProof="0" smtClean="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panose="020B0604020202020204" pitchFamily="34" charset="0"/>
                <a:ea typeface="+mn-ea"/>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C8129DD-7201-47B3-86DB-6AA9B325AB4F}" type="slidenum">
              <a:rPr lang="fr-FR" altLang="fr-FR"/>
              <a:pPr>
                <a:defRPr/>
              </a:pPr>
              <a:t>‹N°›</a:t>
            </a:fld>
            <a:endParaRPr lang="fr-FR" altLang="fr-FR"/>
          </a:p>
        </p:txBody>
      </p:sp>
    </p:spTree>
    <p:extLst>
      <p:ext uri="{BB962C8B-B14F-4D97-AF65-F5344CB8AC3E}">
        <p14:creationId xmlns:p14="http://schemas.microsoft.com/office/powerpoint/2010/main" val="8133367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B0F7357-6E4A-48A8-AD2C-D6222EC92562}" type="slidenum">
              <a:rPr lang="fr-FR" altLang="fr-FR" smtClean="0"/>
              <a:pPr/>
              <a:t>3</a:t>
            </a:fld>
            <a:endParaRPr lang="fr-FR" altLang="fr-FR" smtClean="0"/>
          </a:p>
        </p:txBody>
      </p:sp>
      <p:sp>
        <p:nvSpPr>
          <p:cNvPr id="8195"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Espace réservé des commentaires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fr-FR">
              <a:latin typeface="Arial" charset="0"/>
              <a:ea typeface="ＭＳ Ｐゴシック" charset="0"/>
            </a:endParaRPr>
          </a:p>
        </p:txBody>
      </p:sp>
      <p:sp>
        <p:nvSpPr>
          <p:cNvPr id="8197" name="Espace réservé du numéro de diapositiv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462B1D61-21FB-40E5-827B-15C3FFB6B51B}" type="slidenum">
              <a:rPr lang="fr-FR" altLang="fr-FR" sz="1200"/>
              <a:pPr algn="r" eaLnBrk="1" hangingPunct="1"/>
              <a:t>3</a:t>
            </a:fld>
            <a:endParaRPr lang="fr-FR" altLang="fr-FR" sz="1200"/>
          </a:p>
        </p:txBody>
      </p:sp>
    </p:spTree>
    <p:extLst>
      <p:ext uri="{BB962C8B-B14F-4D97-AF65-F5344CB8AC3E}">
        <p14:creationId xmlns:p14="http://schemas.microsoft.com/office/powerpoint/2010/main" val="1210811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1C8129DD-7201-47B3-86DB-6AA9B325AB4F}" type="slidenum">
              <a:rPr lang="fr-FR" altLang="fr-FR" smtClean="0"/>
              <a:pPr>
                <a:defRPr/>
              </a:pPr>
              <a:t>28</a:t>
            </a:fld>
            <a:endParaRPr lang="fr-FR" altLang="fr-FR"/>
          </a:p>
        </p:txBody>
      </p:sp>
    </p:spTree>
    <p:extLst>
      <p:ext uri="{BB962C8B-B14F-4D97-AF65-F5344CB8AC3E}">
        <p14:creationId xmlns:p14="http://schemas.microsoft.com/office/powerpoint/2010/main" val="3808195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BBE3E61-4A82-4019-80F6-F397BBD17255}" type="slidenum">
              <a:rPr lang="fr-FR" altLang="fr-FR" smtClean="0"/>
              <a:pPr/>
              <a:t>41</a:t>
            </a:fld>
            <a:endParaRPr lang="fr-FR" altLang="fr-FR" smtClean="0"/>
          </a:p>
        </p:txBody>
      </p:sp>
      <p:sp>
        <p:nvSpPr>
          <p:cNvPr id="35843"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Espace réservé des commentaires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1" tIns="45716" rIns="91431" bIns="45716"/>
          <a:lstStyle/>
          <a:p>
            <a:pPr eaLnBrk="1" hangingPunct="1">
              <a:defRPr/>
            </a:pPr>
            <a:endParaRPr lang="fr-FR">
              <a:latin typeface="Arial" charset="0"/>
              <a:ea typeface="ＭＳ Ｐゴシック" charset="0"/>
            </a:endParaRPr>
          </a:p>
        </p:txBody>
      </p:sp>
      <p:sp>
        <p:nvSpPr>
          <p:cNvPr id="35845" name="Espace réservé du numéro de diapositiv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E0C38569-A6D7-4BA3-B138-63CF4413A272}" type="slidenum">
              <a:rPr lang="fr-FR" altLang="fr-FR" sz="1200"/>
              <a:pPr algn="r" eaLnBrk="1" hangingPunct="1"/>
              <a:t>41</a:t>
            </a:fld>
            <a:endParaRPr lang="fr-FR" altLang="fr-FR" sz="1200"/>
          </a:p>
        </p:txBody>
      </p:sp>
    </p:spTree>
    <p:extLst>
      <p:ext uri="{BB962C8B-B14F-4D97-AF65-F5344CB8AC3E}">
        <p14:creationId xmlns:p14="http://schemas.microsoft.com/office/powerpoint/2010/main" val="881715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2" name="Image 3"/>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72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435600" y="112713"/>
            <a:ext cx="3600450"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0126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5"/>
            <a:ext cx="7886700" cy="1325563"/>
          </a:xfrm>
          <a:prstGeom prst="rect">
            <a:avLst/>
          </a:prstGeom>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61685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365125"/>
            <a:ext cx="2057400" cy="5761038"/>
          </a:xfrm>
          <a:prstGeom prst="rect">
            <a:avLst/>
          </a:prstGeo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365125"/>
            <a:ext cx="6019800" cy="57610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09357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5"/>
            <a:ext cx="78867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02209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4"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400"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contenu 2"/>
          <p:cNvSpPr>
            <a:spLocks noGrp="1"/>
          </p:cNvSpPr>
          <p:nvPr>
            <p:ph idx="1"/>
          </p:nvPr>
        </p:nvSpPr>
        <p:spPr>
          <a:xfrm>
            <a:off x="457200" y="908720"/>
            <a:ext cx="8229600" cy="535998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389962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a:prstGeom prst="rect">
            <a:avLst/>
          </a:prstGeo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smtClean="0"/>
              <a:t>Modifiez les styles du texte du masque</a:t>
            </a:r>
          </a:p>
        </p:txBody>
      </p:sp>
    </p:spTree>
    <p:extLst>
      <p:ext uri="{BB962C8B-B14F-4D97-AF65-F5344CB8AC3E}">
        <p14:creationId xmlns:p14="http://schemas.microsoft.com/office/powerpoint/2010/main" val="3148327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457200" y="908050"/>
            <a:ext cx="4038600" cy="521811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908050"/>
            <a:ext cx="4038600" cy="521811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9468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a:prstGeom prst="rect">
            <a:avLst/>
          </a:prstGeom>
        </p:spPr>
        <p:txBody>
          <a:bodyPr/>
          <a:lstStyle/>
          <a:p>
            <a:r>
              <a:rPr lang="fr-FR" smtClean="0"/>
              <a:t>Modifiez le style du titre</a:t>
            </a:r>
            <a:endParaRPr lang="fr-FR"/>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81233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5"/>
            <a:ext cx="7886700" cy="1325563"/>
          </a:xfrm>
          <a:prstGeom prst="rect">
            <a:avLst/>
          </a:prstGeom>
        </p:spPr>
        <p:txBody>
          <a:bodyPr/>
          <a:lstStyle/>
          <a:p>
            <a:r>
              <a:rPr lang="fr-FR" smtClean="0"/>
              <a:t>Modifiez le style du titre</a:t>
            </a:r>
            <a:endParaRPr lang="fr-FR"/>
          </a:p>
        </p:txBody>
      </p:sp>
    </p:spTree>
    <p:extLst>
      <p:ext uri="{BB962C8B-B14F-4D97-AF65-F5344CB8AC3E}">
        <p14:creationId xmlns:p14="http://schemas.microsoft.com/office/powerpoint/2010/main" val="3037598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298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a:prstGeom prst="rect">
            <a:avLst/>
          </a:prstGeo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Tree>
    <p:extLst>
      <p:ext uri="{BB962C8B-B14F-4D97-AF65-F5344CB8AC3E}">
        <p14:creationId xmlns:p14="http://schemas.microsoft.com/office/powerpoint/2010/main" val="2156953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a:prstGeom prst="rect">
            <a:avLst/>
          </a:prstGeo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Tree>
    <p:extLst>
      <p:ext uri="{BB962C8B-B14F-4D97-AF65-F5344CB8AC3E}">
        <p14:creationId xmlns:p14="http://schemas.microsoft.com/office/powerpoint/2010/main" val="2727070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908050"/>
            <a:ext cx="8229600" cy="521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p:txBody>
      </p:sp>
    </p:spTree>
  </p:cSld>
  <p:clrMap bg1="lt1" tx1="dk1" bg2="lt2" tx2="dk2" accent1="accent1" accent2="accent2" accent3="accent3" accent4="accent4" accent5="accent5" accent6="accent6" hlink="hlink" folHlink="folHlink"/>
  <p:sldLayoutIdLst>
    <p:sldLayoutId id="2147483879" r:id="rId1"/>
    <p:sldLayoutId id="2147483880"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algn="ctr" rtl="0" eaLnBrk="0" fontAlgn="base" hangingPunct="0">
        <a:spcBef>
          <a:spcPct val="0"/>
        </a:spcBef>
        <a:spcAft>
          <a:spcPct val="0"/>
        </a:spcAft>
        <a:defRPr sz="4400" kern="12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Blip>
          <a:blip r:embed="rId14"/>
        </a:buBlip>
        <a:defRPr sz="2800" kern="1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Blip>
          <a:blip r:embed="rId15"/>
        </a:buBlip>
        <a:defRPr sz="2400" kern="1200">
          <a:solidFill>
            <a:schemeClr val="tx1"/>
          </a:solidFill>
          <a:latin typeface="+mn-lt"/>
          <a:ea typeface="Arial" charset="0"/>
          <a:cs typeface="+mn-cs"/>
        </a:defRPr>
      </a:lvl2pPr>
      <a:lvl3pPr marL="1143000" indent="-228600" algn="l" rtl="0" eaLnBrk="0" fontAlgn="base" hangingPunct="0">
        <a:spcBef>
          <a:spcPct val="20000"/>
        </a:spcBef>
        <a:spcAft>
          <a:spcPct val="0"/>
        </a:spcAft>
        <a:buBlip>
          <a:blip r:embed="rId16"/>
        </a:buBlip>
        <a:defRPr sz="2000" kern="1200">
          <a:solidFill>
            <a:schemeClr val="tx1"/>
          </a:solidFill>
          <a:latin typeface="+mn-lt"/>
          <a:ea typeface="Arial" charset="0"/>
          <a:cs typeface="+mn-cs"/>
        </a:defRPr>
      </a:lvl3pPr>
      <a:lvl4pPr marL="1600200" indent="-228600" algn="l" rtl="0" eaLnBrk="0" fontAlgn="base" hangingPunct="0">
        <a:spcBef>
          <a:spcPct val="20000"/>
        </a:spcBef>
        <a:spcAft>
          <a:spcPct val="0"/>
        </a:spcAft>
        <a:defRPr sz="2000" kern="12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Arial"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png"/><Relationship Id="rId7" Type="http://schemas.openxmlformats.org/officeDocument/2006/relationships/image" Target="../media/image22.emf"/><Relationship Id="rId2" Type="http://schemas.openxmlformats.org/officeDocument/2006/relationships/image" Target="../media/image10.wmf"/><Relationship Id="rId1" Type="http://schemas.openxmlformats.org/officeDocument/2006/relationships/slideLayout" Target="../slideLayouts/slideLayout7.xml"/><Relationship Id="rId6" Type="http://schemas.openxmlformats.org/officeDocument/2006/relationships/image" Target="../media/image21.emf"/><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wmf"/><Relationship Id="rId1" Type="http://schemas.openxmlformats.org/officeDocument/2006/relationships/slideLayout" Target="../slideLayouts/slideLayout7.xml"/><Relationship Id="rId6" Type="http://schemas.openxmlformats.org/officeDocument/2006/relationships/image" Target="../media/image21.emf"/><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1.png"/><Relationship Id="rId7" Type="http://schemas.openxmlformats.org/officeDocument/2006/relationships/image" Target="../media/image25.emf"/><Relationship Id="rId2" Type="http://schemas.openxmlformats.org/officeDocument/2006/relationships/image" Target="../media/image10.wmf"/><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wmf"/><Relationship Id="rId1" Type="http://schemas.openxmlformats.org/officeDocument/2006/relationships/slideLayout" Target="../slideLayouts/slideLayout7.xml"/><Relationship Id="rId6" Type="http://schemas.openxmlformats.org/officeDocument/2006/relationships/image" Target="../media/image27.emf"/><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emf"/><Relationship Id="rId2" Type="http://schemas.openxmlformats.org/officeDocument/2006/relationships/image" Target="../media/image10.wmf"/><Relationship Id="rId1" Type="http://schemas.openxmlformats.org/officeDocument/2006/relationships/slideLayout" Target="../slideLayouts/slideLayout7.xml"/><Relationship Id="rId6" Type="http://schemas.openxmlformats.org/officeDocument/2006/relationships/image" Target="../media/image28.emf"/><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wmf"/><Relationship Id="rId1" Type="http://schemas.openxmlformats.org/officeDocument/2006/relationships/slideLayout" Target="../slideLayouts/slideLayout7.xml"/><Relationship Id="rId6" Type="http://schemas.openxmlformats.org/officeDocument/2006/relationships/image" Target="../media/image30.emf"/><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1.png"/><Relationship Id="rId7" Type="http://schemas.openxmlformats.org/officeDocument/2006/relationships/image" Target="../media/image9.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10.wmf"/><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wmf"/><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10.wmf"/><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10.wmf"/><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10.wmf"/><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2.png"/><Relationship Id="rId7"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wmf"/><Relationship Id="rId5" Type="http://schemas.openxmlformats.org/officeDocument/2006/relationships/image" Target="../media/image41.wmf"/><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wmf"/><Relationship Id="rId5" Type="http://schemas.openxmlformats.org/officeDocument/2006/relationships/image" Target="../media/image42.wmf"/><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wmf"/><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wmf"/><Relationship Id="rId2" Type="http://schemas.openxmlformats.org/officeDocument/2006/relationships/image" Target="../media/image44.gif"/><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0.wmf"/><Relationship Id="rId7"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w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w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wmf"/><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wmf"/><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wmf"/><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10.wmf"/><Relationship Id="rId5" Type="http://schemas.openxmlformats.org/officeDocument/2006/relationships/image" Target="../media/image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3.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wmf"/></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wmf"/><Relationship Id="rId5" Type="http://schemas.openxmlformats.org/officeDocument/2006/relationships/image" Target="../media/image9.jpe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wmf"/><Relationship Id="rId5" Type="http://schemas.openxmlformats.org/officeDocument/2006/relationships/image" Target="../media/image9.jpe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wmf"/><Relationship Id="rId5" Type="http://schemas.openxmlformats.org/officeDocument/2006/relationships/image" Target="../media/image9.jpe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1.png"/><Relationship Id="rId7" Type="http://schemas.openxmlformats.org/officeDocument/2006/relationships/image" Target="../media/image9.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56.png"/></Relationships>
</file>

<file path=ppt/slides/_rels/slide39.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58.wmf"/><Relationship Id="rId7" Type="http://schemas.openxmlformats.org/officeDocument/2006/relationships/image" Target="../media/image9.jpe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2.png"/><Relationship Id="rId7"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wmf"/><Relationship Id="rId5" Type="http://schemas.openxmlformats.org/officeDocument/2006/relationships/image" Target="../media/image11.wmf"/><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wmf"/><Relationship Id="rId1" Type="http://schemas.openxmlformats.org/officeDocument/2006/relationships/slideLayout" Target="../slideLayouts/slideLayout7.xml"/><Relationship Id="rId6" Type="http://schemas.openxmlformats.org/officeDocument/2006/relationships/image" Target="../media/image10.wmf"/><Relationship Id="rId5" Type="http://schemas.openxmlformats.org/officeDocument/2006/relationships/image" Target="../media/image3.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60.wmf"/><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2.png"/><Relationship Id="rId7"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0.wmf"/><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5.wmf"/><Relationship Id="rId7" Type="http://schemas.openxmlformats.org/officeDocument/2006/relationships/image" Target="../media/image1.png"/><Relationship Id="rId2" Type="http://schemas.openxmlformats.org/officeDocument/2006/relationships/image" Target="../media/image64.wmf"/><Relationship Id="rId1" Type="http://schemas.openxmlformats.org/officeDocument/2006/relationships/slideLayout" Target="../slideLayouts/slideLayout7.xml"/><Relationship Id="rId6" Type="http://schemas.openxmlformats.org/officeDocument/2006/relationships/image" Target="../media/image10.wmf"/><Relationship Id="rId5" Type="http://schemas.openxmlformats.org/officeDocument/2006/relationships/image" Target="../media/image67.wmf"/><Relationship Id="rId4" Type="http://schemas.openxmlformats.org/officeDocument/2006/relationships/image" Target="../media/image66.wmf"/><Relationship Id="rId9" Type="http://schemas.openxmlformats.org/officeDocument/2006/relationships/image" Target="../media/image3.png"/></Relationships>
</file>

<file path=ppt/slides/_rels/slide44.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image" Target="../media/image2.png"/><Relationship Id="rId7" Type="http://schemas.openxmlformats.org/officeDocument/2006/relationships/image" Target="../media/image68.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wmf"/><Relationship Id="rId5" Type="http://schemas.openxmlformats.org/officeDocument/2006/relationships/image" Target="../media/image9.jpe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wmf"/><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3.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1.png"/><Relationship Id="rId7" Type="http://schemas.openxmlformats.org/officeDocument/2006/relationships/image" Target="../media/image9.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3.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wmf"/><Relationship Id="rId2" Type="http://schemas.openxmlformats.org/officeDocument/2006/relationships/image" Target="../media/image72.wmf"/><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wmf"/><Relationship Id="rId5" Type="http://schemas.openxmlformats.org/officeDocument/2006/relationships/image" Target="../media/image9.jpe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5.png"/><Relationship Id="rId2" Type="http://schemas.openxmlformats.org/officeDocument/2006/relationships/image" Target="../media/image74.wmf"/><Relationship Id="rId1" Type="http://schemas.openxmlformats.org/officeDocument/2006/relationships/slideLayout" Target="../slideLayouts/slideLayout7.xml"/><Relationship Id="rId6" Type="http://schemas.openxmlformats.org/officeDocument/2006/relationships/image" Target="../media/image10.wmf"/><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png"/><Relationship Id="rId7" Type="http://schemas.openxmlformats.org/officeDocument/2006/relationships/image" Target="../media/image2.png"/><Relationship Id="rId2" Type="http://schemas.openxmlformats.org/officeDocument/2006/relationships/image" Target="../media/image13.wmf"/><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0.wmf"/><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7.png"/><Relationship Id="rId2" Type="http://schemas.openxmlformats.org/officeDocument/2006/relationships/image" Target="../media/image76.wmf"/><Relationship Id="rId1" Type="http://schemas.openxmlformats.org/officeDocument/2006/relationships/slideLayout" Target="../slideLayouts/slideLayout7.xml"/><Relationship Id="rId6" Type="http://schemas.openxmlformats.org/officeDocument/2006/relationships/image" Target="../media/image10.wmf"/><Relationship Id="rId5" Type="http://schemas.openxmlformats.org/officeDocument/2006/relationships/image" Target="../media/image3.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79.wmf"/><Relationship Id="rId7" Type="http://schemas.openxmlformats.org/officeDocument/2006/relationships/image" Target="../media/image80.jpeg"/><Relationship Id="rId2" Type="http://schemas.openxmlformats.org/officeDocument/2006/relationships/image" Target="../media/image78.wmf"/><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81.png"/><Relationship Id="rId4" Type="http://schemas.openxmlformats.org/officeDocument/2006/relationships/image" Target="../media/image1.png"/><Relationship Id="rId9" Type="http://schemas.openxmlformats.org/officeDocument/2006/relationships/image" Target="../media/image10.wmf"/></Relationships>
</file>

<file path=ppt/slides/_rels/slide5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png"/><Relationship Id="rId7" Type="http://schemas.openxmlformats.org/officeDocument/2006/relationships/image" Target="../media/image82.wmf"/><Relationship Id="rId2" Type="http://schemas.openxmlformats.org/officeDocument/2006/relationships/image" Target="../media/image78.wmf"/><Relationship Id="rId1" Type="http://schemas.openxmlformats.org/officeDocument/2006/relationships/slideLayout" Target="../slideLayouts/slideLayout7.xml"/><Relationship Id="rId6" Type="http://schemas.openxmlformats.org/officeDocument/2006/relationships/image" Target="../media/image80.jpeg"/><Relationship Id="rId11" Type="http://schemas.openxmlformats.org/officeDocument/2006/relationships/image" Target="../media/image81.png"/><Relationship Id="rId5" Type="http://schemas.openxmlformats.org/officeDocument/2006/relationships/image" Target="../media/image3.png"/><Relationship Id="rId10" Type="http://schemas.openxmlformats.org/officeDocument/2006/relationships/image" Target="../media/image10.wmf"/><Relationship Id="rId4" Type="http://schemas.openxmlformats.org/officeDocument/2006/relationships/image" Target="../media/image2.png"/><Relationship Id="rId9" Type="http://schemas.openxmlformats.org/officeDocument/2006/relationships/image" Target="../media/image9.jpeg"/></Relationships>
</file>

<file path=ppt/slides/_rels/slide53.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1.png"/><Relationship Id="rId7" Type="http://schemas.openxmlformats.org/officeDocument/2006/relationships/image" Target="../media/image9.jpeg"/><Relationship Id="rId2" Type="http://schemas.openxmlformats.org/officeDocument/2006/relationships/image" Target="../media/image84.wmf"/><Relationship Id="rId1" Type="http://schemas.openxmlformats.org/officeDocument/2006/relationships/slideLayout" Target="../slideLayouts/slideLayout7.xml"/><Relationship Id="rId6" Type="http://schemas.openxmlformats.org/officeDocument/2006/relationships/image" Target="../media/image85.wmf"/><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86.png"/></Relationships>
</file>

<file path=ppt/slides/_rels/slide5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8.wmf"/><Relationship Id="rId7" Type="http://schemas.openxmlformats.org/officeDocument/2006/relationships/image" Target="../media/image2.png"/><Relationship Id="rId2" Type="http://schemas.openxmlformats.org/officeDocument/2006/relationships/image" Target="../media/image87.wmf"/><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10.wmf"/><Relationship Id="rId4" Type="http://schemas.openxmlformats.org/officeDocument/2006/relationships/image" Target="../media/image89.png"/><Relationship Id="rId9" Type="http://schemas.openxmlformats.org/officeDocument/2006/relationships/image" Target="../media/image9.jpeg"/></Relationships>
</file>

<file path=ppt/slides/_rels/slide5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png"/><Relationship Id="rId7"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10.wmf"/><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95.png"/></Relationships>
</file>

<file path=ppt/slides/_rels/slide5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2.png"/><Relationship Id="rId7" Type="http://schemas.openxmlformats.org/officeDocument/2006/relationships/image" Target="../media/image9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10.wmf"/><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wmf"/><Relationship Id="rId1" Type="http://schemas.openxmlformats.org/officeDocument/2006/relationships/slideLayout" Target="../slideLayouts/slideLayout7.xml"/><Relationship Id="rId6" Type="http://schemas.openxmlformats.org/officeDocument/2006/relationships/image" Target="../media/image99.emf"/><Relationship Id="rId5" Type="http://schemas.openxmlformats.org/officeDocument/2006/relationships/image" Target="../media/image3.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wmf"/><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4.gif"/><Relationship Id="rId5" Type="http://schemas.openxmlformats.org/officeDocument/2006/relationships/image" Target="../media/image10.wmf"/><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emf"/><Relationship Id="rId2" Type="http://schemas.openxmlformats.org/officeDocument/2006/relationships/image" Target="../media/image10.wmf"/><Relationship Id="rId1"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0.emf"/><Relationship Id="rId5" Type="http://schemas.openxmlformats.org/officeDocument/2006/relationships/image" Target="../media/image10.wmf"/><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1.wmf"/><Relationship Id="rId5" Type="http://schemas.openxmlformats.org/officeDocument/2006/relationships/image" Target="../media/image10.wmf"/><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wmf"/><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2.png"/><Relationship Id="rId7" Type="http://schemas.openxmlformats.org/officeDocument/2006/relationships/image" Target="../media/image10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wmf"/><Relationship Id="rId4" Type="http://schemas.openxmlformats.org/officeDocument/2006/relationships/image" Target="../media/image3.png"/><Relationship Id="rId9" Type="http://schemas.openxmlformats.org/officeDocument/2006/relationships/image" Target="../media/image106.png"/></Relationships>
</file>

<file path=ppt/slides/_rels/slide64.xml.rels><?xml version="1.0" encoding="UTF-8" standalone="yes"?>
<Relationships xmlns="http://schemas.openxmlformats.org/package/2006/relationships"><Relationship Id="rId8" Type="http://schemas.openxmlformats.org/officeDocument/2006/relationships/image" Target="../media/image108.emf"/><Relationship Id="rId3" Type="http://schemas.openxmlformats.org/officeDocument/2006/relationships/image" Target="../media/image2.png"/><Relationship Id="rId7" Type="http://schemas.openxmlformats.org/officeDocument/2006/relationships/image" Target="../media/image10.w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107.png"/><Relationship Id="rId4" Type="http://schemas.openxmlformats.org/officeDocument/2006/relationships/image" Target="../media/image3.png"/><Relationship Id="rId9" Type="http://schemas.openxmlformats.org/officeDocument/2006/relationships/image" Target="../media/image109.png"/></Relationships>
</file>

<file path=ppt/slides/_rels/slide65.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10.wmf"/><Relationship Id="rId7" Type="http://schemas.openxmlformats.org/officeDocument/2006/relationships/image" Target="../media/image3.pn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9.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9.png"/><Relationship Id="rId2" Type="http://schemas.openxmlformats.org/officeDocument/2006/relationships/image" Target="../media/image10.wmf"/><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3.pn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9.png"/><Relationship Id="rId2" Type="http://schemas.openxmlformats.org/officeDocument/2006/relationships/image" Target="../media/image10.wmf"/><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3.png"/><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png"/><Relationship Id="rId7" Type="http://schemas.openxmlformats.org/officeDocument/2006/relationships/image" Target="../media/image10.wmf"/><Relationship Id="rId2" Type="http://schemas.openxmlformats.org/officeDocument/2006/relationships/image" Target="../media/image113.wmf"/><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emf"/><Relationship Id="rId2" Type="http://schemas.openxmlformats.org/officeDocument/2006/relationships/image" Target="../media/image10.wmf"/><Relationship Id="rId1" Type="http://schemas.openxmlformats.org/officeDocument/2006/relationships/slideLayout" Target="../slideLayouts/slideLayout7.xml"/><Relationship Id="rId6" Type="http://schemas.openxmlformats.org/officeDocument/2006/relationships/image" Target="../media/image18.emf"/><Relationship Id="rId5" Type="http://schemas.openxmlformats.org/officeDocument/2006/relationships/image" Target="../media/image3.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1.png"/><Relationship Id="rId7" Type="http://schemas.openxmlformats.org/officeDocument/2006/relationships/image" Target="../media/image9.jpeg"/><Relationship Id="rId2" Type="http://schemas.openxmlformats.org/officeDocument/2006/relationships/image" Target="../media/image115.emf"/><Relationship Id="rId1" Type="http://schemas.openxmlformats.org/officeDocument/2006/relationships/slideLayout" Target="../slideLayouts/slideLayout7.xml"/><Relationship Id="rId6" Type="http://schemas.openxmlformats.org/officeDocument/2006/relationships/image" Target="../media/image82.wmf"/><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16.emf"/></Relationships>
</file>

<file path=ppt/slides/_rels/slide71.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8.png"/><Relationship Id="rId7" Type="http://schemas.openxmlformats.org/officeDocument/2006/relationships/image" Target="../media/image3.png"/><Relationship Id="rId2" Type="http://schemas.openxmlformats.org/officeDocument/2006/relationships/image" Target="../media/image117.jpe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0.wmf"/><Relationship Id="rId5" Type="http://schemas.openxmlformats.org/officeDocument/2006/relationships/image" Target="../media/image1.png"/><Relationship Id="rId10" Type="http://schemas.openxmlformats.org/officeDocument/2006/relationships/image" Target="../media/image9.jpeg"/><Relationship Id="rId4" Type="http://schemas.openxmlformats.org/officeDocument/2006/relationships/image" Target="../media/image83.png"/><Relationship Id="rId9" Type="http://schemas.openxmlformats.org/officeDocument/2006/relationships/image" Target="../media/image120.jpeg"/></Relationships>
</file>

<file path=ppt/slides/_rels/slide72.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83.png"/><Relationship Id="rId7" Type="http://schemas.openxmlformats.org/officeDocument/2006/relationships/image" Target="../media/image121.jpeg"/><Relationship Id="rId12" Type="http://schemas.openxmlformats.org/officeDocument/2006/relationships/image" Target="../media/image10.wmf"/><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5.jpeg"/><Relationship Id="rId5" Type="http://schemas.openxmlformats.org/officeDocument/2006/relationships/image" Target="../media/image2.png"/><Relationship Id="rId10" Type="http://schemas.openxmlformats.org/officeDocument/2006/relationships/image" Target="../media/image124.jpeg"/><Relationship Id="rId4" Type="http://schemas.openxmlformats.org/officeDocument/2006/relationships/image" Target="../media/image1.png"/><Relationship Id="rId9" Type="http://schemas.openxmlformats.org/officeDocument/2006/relationships/image" Target="../media/image123.jpe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wmf"/><Relationship Id="rId5" Type="http://schemas.openxmlformats.org/officeDocument/2006/relationships/image" Target="../media/image9.jpeg"/><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0.wmf"/><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8.jpeg"/><Relationship Id="rId1" Type="http://schemas.openxmlformats.org/officeDocument/2006/relationships/slideLayout" Target="../slideLayouts/slideLayout7.xml"/><Relationship Id="rId6" Type="http://schemas.openxmlformats.org/officeDocument/2006/relationships/image" Target="../media/image10.wmf"/><Relationship Id="rId5" Type="http://schemas.openxmlformats.org/officeDocument/2006/relationships/image" Target="../media/image3.png"/><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wmf"/><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wmf"/><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130.wmf"/><Relationship Id="rId7" Type="http://schemas.openxmlformats.org/officeDocument/2006/relationships/image" Target="../media/image9.jpeg"/><Relationship Id="rId2" Type="http://schemas.openxmlformats.org/officeDocument/2006/relationships/image" Target="../media/image129.wmf"/><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8" Type="http://schemas.openxmlformats.org/officeDocument/2006/relationships/image" Target="../media/image132.emf"/><Relationship Id="rId3" Type="http://schemas.openxmlformats.org/officeDocument/2006/relationships/image" Target="../media/image2.png"/><Relationship Id="rId7" Type="http://schemas.openxmlformats.org/officeDocument/2006/relationships/image" Target="../media/image8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1.emf"/><Relationship Id="rId5" Type="http://schemas.openxmlformats.org/officeDocument/2006/relationships/image" Target="../media/image10.wmf"/><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3.emf"/><Relationship Id="rId5" Type="http://schemas.openxmlformats.org/officeDocument/2006/relationships/image" Target="../media/image10.wmf"/><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5.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4.emf"/><Relationship Id="rId5" Type="http://schemas.openxmlformats.org/officeDocument/2006/relationships/image" Target="../media/image10.wmf"/><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png"/><Relationship Id="rId7" Type="http://schemas.openxmlformats.org/officeDocument/2006/relationships/image" Target="../media/image10.wmf"/><Relationship Id="rId2"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wmf"/><Relationship Id="rId2" Type="http://schemas.openxmlformats.org/officeDocument/2006/relationships/image" Target="../media/image101.wmf"/><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wmf"/><Relationship Id="rId5" Type="http://schemas.openxmlformats.org/officeDocument/2006/relationships/image" Target="../media/image9.jpeg"/><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wmf"/><Relationship Id="rId5" Type="http://schemas.openxmlformats.org/officeDocument/2006/relationships/image" Target="../media/image138.jpeg"/><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wmf"/><Relationship Id="rId2" Type="http://schemas.openxmlformats.org/officeDocument/2006/relationships/image" Target="../media/image101.wmf"/><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2.png"/><Relationship Id="rId7"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wmf"/><Relationship Id="rId5" Type="http://schemas.openxmlformats.org/officeDocument/2006/relationships/image" Target="../media/image11.wmf"/><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0.wmf"/><Relationship Id="rId2" Type="http://schemas.openxmlformats.org/officeDocument/2006/relationships/image" Target="../media/image139.wmf"/><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89.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42.png"/><Relationship Id="rId7" Type="http://schemas.openxmlformats.org/officeDocument/2006/relationships/image" Target="../media/image10.wmf"/><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wmf"/><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wmf"/><Relationship Id="rId5" Type="http://schemas.openxmlformats.org/officeDocument/2006/relationships/image" Target="../media/image9.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755650" y="1628775"/>
            <a:ext cx="80645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fr-FR" altLang="fr-FR" sz="6000">
                <a:solidFill>
                  <a:schemeClr val="bg1"/>
                </a:solidFill>
              </a:rPr>
              <a:t>La FDME</a:t>
            </a:r>
            <a:r>
              <a:rPr lang="fr-FR" altLang="fr-FR" sz="4400">
                <a:solidFill>
                  <a:schemeClr val="bg1"/>
                </a:solidFill>
              </a:rPr>
              <a:t/>
            </a:r>
            <a:br>
              <a:rPr lang="fr-FR" altLang="fr-FR" sz="4400">
                <a:solidFill>
                  <a:schemeClr val="bg1"/>
                </a:solidFill>
              </a:rPr>
            </a:br>
            <a:r>
              <a:rPr lang="fr-FR" altLang="fr-FR" sz="3600" b="1">
                <a:solidFill>
                  <a:srgbClr val="FF0000"/>
                </a:solidFill>
              </a:rPr>
              <a:t>F</a:t>
            </a:r>
            <a:r>
              <a:rPr lang="fr-FR" altLang="fr-FR" sz="3600">
                <a:solidFill>
                  <a:schemeClr val="bg1"/>
                </a:solidFill>
              </a:rPr>
              <a:t>euille </a:t>
            </a:r>
            <a:r>
              <a:rPr lang="fr-FR" altLang="fr-FR" sz="3600" b="1">
                <a:solidFill>
                  <a:srgbClr val="FF0000"/>
                </a:solidFill>
              </a:rPr>
              <a:t>D</a:t>
            </a:r>
            <a:r>
              <a:rPr lang="fr-FR" altLang="fr-FR" sz="3600">
                <a:solidFill>
                  <a:schemeClr val="bg1"/>
                </a:solidFill>
              </a:rPr>
              <a:t>e </a:t>
            </a:r>
            <a:r>
              <a:rPr lang="fr-FR" altLang="fr-FR" sz="3600" b="1">
                <a:solidFill>
                  <a:srgbClr val="FF0000"/>
                </a:solidFill>
              </a:rPr>
              <a:t>M</a:t>
            </a:r>
            <a:r>
              <a:rPr lang="fr-FR" altLang="fr-FR" sz="3600">
                <a:solidFill>
                  <a:schemeClr val="bg1"/>
                </a:solidFill>
              </a:rPr>
              <a:t>atch </a:t>
            </a:r>
            <a:r>
              <a:rPr lang="fr-FR" altLang="fr-FR" sz="3600" b="1">
                <a:solidFill>
                  <a:srgbClr val="FF0000"/>
                </a:solidFill>
              </a:rPr>
              <a:t>É</a:t>
            </a:r>
            <a:r>
              <a:rPr lang="fr-FR" altLang="fr-FR" sz="3600">
                <a:solidFill>
                  <a:schemeClr val="bg1"/>
                </a:solidFill>
              </a:rPr>
              <a:t>lectronique</a:t>
            </a:r>
            <a:r>
              <a:rPr lang="fr-FR" altLang="fr-FR" sz="4400">
                <a:solidFill>
                  <a:schemeClr val="bg1"/>
                </a:solidFill>
              </a:rPr>
              <a:t/>
            </a:r>
            <a:br>
              <a:rPr lang="fr-FR" altLang="fr-FR" sz="4400">
                <a:solidFill>
                  <a:schemeClr val="bg1"/>
                </a:solidFill>
              </a:rPr>
            </a:br>
            <a:r>
              <a:rPr lang="fr-FR" altLang="fr-FR" sz="6000">
                <a:solidFill>
                  <a:schemeClr val="bg1"/>
                </a:solidFill>
              </a:rPr>
              <a:t>La GDME</a:t>
            </a:r>
            <a:r>
              <a:rPr lang="fr-FR" altLang="fr-FR" sz="4400">
                <a:solidFill>
                  <a:schemeClr val="bg1"/>
                </a:solidFill>
              </a:rPr>
              <a:t/>
            </a:r>
            <a:br>
              <a:rPr lang="fr-FR" altLang="fr-FR" sz="4400">
                <a:solidFill>
                  <a:schemeClr val="bg1"/>
                </a:solidFill>
              </a:rPr>
            </a:br>
            <a:r>
              <a:rPr lang="fr-FR" altLang="fr-FR" sz="3600">
                <a:solidFill>
                  <a:schemeClr val="bg1"/>
                </a:solidFill>
              </a:rPr>
              <a:t>La </a:t>
            </a:r>
            <a:r>
              <a:rPr lang="fr-FR" altLang="fr-FR" sz="3600" b="1">
                <a:solidFill>
                  <a:srgbClr val="FF0000"/>
                </a:solidFill>
              </a:rPr>
              <a:t>G</a:t>
            </a:r>
            <a:r>
              <a:rPr lang="fr-FR" altLang="fr-FR" sz="3600">
                <a:solidFill>
                  <a:schemeClr val="bg1"/>
                </a:solidFill>
              </a:rPr>
              <a:t>estion </a:t>
            </a:r>
            <a:r>
              <a:rPr lang="fr-FR" altLang="fr-FR" sz="3600" b="1">
                <a:solidFill>
                  <a:srgbClr val="FF0000"/>
                </a:solidFill>
              </a:rPr>
              <a:t>D</a:t>
            </a:r>
            <a:r>
              <a:rPr lang="fr-FR" altLang="fr-FR" sz="3600">
                <a:solidFill>
                  <a:schemeClr val="bg1"/>
                </a:solidFill>
              </a:rPr>
              <a:t>e </a:t>
            </a:r>
            <a:r>
              <a:rPr lang="fr-FR" altLang="fr-FR" sz="3600" b="1">
                <a:solidFill>
                  <a:srgbClr val="FF0000"/>
                </a:solidFill>
              </a:rPr>
              <a:t>M</a:t>
            </a:r>
            <a:r>
              <a:rPr lang="fr-FR" altLang="fr-FR" sz="3600">
                <a:solidFill>
                  <a:schemeClr val="bg1"/>
                </a:solidFill>
              </a:rPr>
              <a:t>atch </a:t>
            </a:r>
            <a:r>
              <a:rPr lang="fr-FR" altLang="fr-FR" sz="3600" b="1">
                <a:solidFill>
                  <a:srgbClr val="FF0000"/>
                </a:solidFill>
              </a:rPr>
              <a:t>É</a:t>
            </a:r>
            <a:r>
              <a:rPr lang="fr-FR" altLang="fr-FR" sz="3600">
                <a:solidFill>
                  <a:schemeClr val="bg1"/>
                </a:solidFill>
              </a:rPr>
              <a:t>lectronique</a:t>
            </a:r>
          </a:p>
        </p:txBody>
      </p:sp>
      <p:sp>
        <p:nvSpPr>
          <p:cNvPr id="5123" name="Rectangle 26"/>
          <p:cNvSpPr>
            <a:spLocks noChangeArrowheads="1"/>
          </p:cNvSpPr>
          <p:nvPr/>
        </p:nvSpPr>
        <p:spPr bwMode="grayWhite">
          <a:xfrm>
            <a:off x="827088" y="5119688"/>
            <a:ext cx="5995987"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8775" indent="-358775">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22313" indent="-366713">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lnSpc>
                <a:spcPct val="90000"/>
              </a:lnSpc>
              <a:spcBef>
                <a:spcPct val="0"/>
              </a:spcBef>
              <a:buFontTx/>
              <a:buNone/>
            </a:pPr>
            <a:r>
              <a:rPr lang="fr-FR" altLang="fr-FR" sz="2400" b="1">
                <a:solidFill>
                  <a:schemeClr val="bg1"/>
                </a:solidFill>
              </a:rPr>
              <a:t>Réalisation :</a:t>
            </a:r>
          </a:p>
          <a:p>
            <a:pPr lvl="1" eaLnBrk="1" hangingPunct="1">
              <a:lnSpc>
                <a:spcPct val="90000"/>
              </a:lnSpc>
              <a:spcBef>
                <a:spcPct val="0"/>
              </a:spcBef>
              <a:buFontTx/>
              <a:buBlip>
                <a:blip r:embed="rId5"/>
              </a:buBlip>
            </a:pPr>
            <a:r>
              <a:rPr lang="fr-FR" altLang="fr-FR">
                <a:solidFill>
                  <a:schemeClr val="bg1"/>
                </a:solidFill>
                <a:ea typeface="MS PGothic" panose="020B0600070205080204" pitchFamily="34" charset="-128"/>
              </a:rPr>
              <a:t>FFHB – CNA – Pôle Développement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4294967295"/>
          </p:nvPr>
        </p:nvSpPr>
        <p:spPr>
          <a:xfrm>
            <a:off x="395536" y="1124744"/>
            <a:ext cx="8229600" cy="5001419"/>
          </a:xfrm>
        </p:spPr>
        <p:txBody>
          <a:bodyPr/>
          <a:lstStyle/>
          <a:p>
            <a:pPr eaLnBrk="1" hangingPunct="1"/>
            <a:r>
              <a:rPr lang="fr-FR" altLang="fr-FR" dirty="0" smtClean="0"/>
              <a:t>Mettre une clef USB</a:t>
            </a:r>
          </a:p>
          <a:p>
            <a:pPr eaLnBrk="1" hangingPunct="1"/>
            <a:r>
              <a:rPr lang="fr-FR" altLang="fr-FR" dirty="0" smtClean="0"/>
              <a:t>Cliquez sur « Crée clef utilisateur </a:t>
            </a:r>
            <a:r>
              <a:rPr lang="fr-FR" altLang="fr-FR" dirty="0" err="1" smtClean="0"/>
              <a:t>Gest’Hand</a:t>
            </a:r>
            <a:r>
              <a:rPr lang="fr-FR" altLang="fr-FR" dirty="0" smtClean="0"/>
              <a:t> »</a:t>
            </a:r>
          </a:p>
          <a:p>
            <a:pPr eaLnBrk="1" hangingPunct="1"/>
            <a:endParaRPr lang="fr-FR" altLang="fr-FR" dirty="0"/>
          </a:p>
          <a:p>
            <a:pPr eaLnBrk="1" hangingPunct="1"/>
            <a:endParaRPr lang="fr-FR" altLang="fr-FR" dirty="0" smtClean="0"/>
          </a:p>
          <a:p>
            <a:pPr eaLnBrk="1" hangingPunct="1"/>
            <a:endParaRPr lang="fr-FR" altLang="fr-FR" dirty="0"/>
          </a:p>
          <a:p>
            <a:pPr marL="0" indent="0" eaLnBrk="1" hangingPunct="1">
              <a:buNone/>
            </a:pPr>
            <a:endParaRPr lang="fr-FR" altLang="fr-FR" dirty="0" smtClean="0"/>
          </a:p>
          <a:p>
            <a:pPr eaLnBrk="1" hangingPunct="1"/>
            <a:r>
              <a:rPr lang="fr-FR" dirty="0"/>
              <a:t>Un pop-up </a:t>
            </a:r>
            <a:r>
              <a:rPr lang="fr-FR" dirty="0" smtClean="0"/>
              <a:t>s’ouvre</a:t>
            </a:r>
            <a:endParaRPr lang="fr-FR" altLang="fr-FR" dirty="0"/>
          </a:p>
        </p:txBody>
      </p:sp>
      <p:pic>
        <p:nvPicPr>
          <p:cNvPr id="10246" name="Imag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4"/>
          <p:cNvSpPr>
            <a:spLocks noChangeArrowheads="1"/>
          </p:cNvSpPr>
          <p:nvPr/>
        </p:nvSpPr>
        <p:spPr bwMode="auto">
          <a:xfrm>
            <a:off x="4211960" y="80615"/>
            <a:ext cx="4860032" cy="118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FDME</a:t>
            </a:r>
          </a:p>
          <a:p>
            <a:pPr algn="r" eaLnBrk="1" hangingPunct="1">
              <a:spcBef>
                <a:spcPct val="0"/>
              </a:spcBef>
              <a:buFontTx/>
              <a:buNone/>
            </a:pPr>
            <a:r>
              <a:rPr lang="fr-FR" altLang="fr-FR" sz="1800" b="1" dirty="0">
                <a:solidFill>
                  <a:srgbClr val="1A3E71"/>
                </a:solidFill>
              </a:rPr>
              <a:t>Phase 1 </a:t>
            </a:r>
            <a:r>
              <a:rPr lang="fr-FR" altLang="fr-FR" sz="1800" b="1" dirty="0" smtClean="0">
                <a:solidFill>
                  <a:srgbClr val="1A3E71"/>
                </a:solidFill>
              </a:rPr>
              <a:t>– Connexion</a:t>
            </a:r>
          </a:p>
          <a:p>
            <a:pPr algn="r" eaLnBrk="1" hangingPunct="1">
              <a:spcBef>
                <a:spcPct val="0"/>
              </a:spcBef>
              <a:buFontTx/>
              <a:buNone/>
            </a:pPr>
            <a:r>
              <a:rPr lang="fr-FR" altLang="fr-FR" sz="1800" b="1" dirty="0" smtClean="0">
                <a:solidFill>
                  <a:srgbClr val="1A3E71"/>
                </a:solidFill>
              </a:rPr>
              <a:t>Créer une clef « Utilisateur </a:t>
            </a:r>
            <a:r>
              <a:rPr lang="fr-FR" altLang="fr-FR" sz="1800" b="1" dirty="0" err="1" smtClean="0">
                <a:solidFill>
                  <a:srgbClr val="1A3E71"/>
                </a:solidFill>
              </a:rPr>
              <a:t>Gest’Hand</a:t>
            </a:r>
            <a:r>
              <a:rPr lang="fr-FR" altLang="fr-FR" sz="1800" b="1" dirty="0" smtClean="0">
                <a:solidFill>
                  <a:srgbClr val="1A3E71"/>
                </a:solidFill>
              </a:rPr>
              <a:t> »</a:t>
            </a:r>
          </a:p>
          <a:p>
            <a:pPr algn="r" eaLnBrk="1" hangingPunct="1">
              <a:spcBef>
                <a:spcPct val="0"/>
              </a:spcBef>
              <a:buFontTx/>
              <a:buNone/>
            </a:pPr>
            <a:endParaRPr lang="fr-FR" altLang="fr-FR" sz="1800" b="1" dirty="0">
              <a:solidFill>
                <a:srgbClr val="1A3E71"/>
              </a:solidFill>
            </a:endParaRPr>
          </a:p>
        </p:txBody>
      </p:sp>
      <p:pic>
        <p:nvPicPr>
          <p:cNvPr id="2" name="Image 1"/>
          <p:cNvPicPr>
            <a:picLocks noChangeAspect="1"/>
          </p:cNvPicPr>
          <p:nvPr/>
        </p:nvPicPr>
        <p:blipFill>
          <a:blip r:embed="rId6"/>
          <a:stretch>
            <a:fillRect/>
          </a:stretch>
        </p:blipFill>
        <p:spPr>
          <a:xfrm>
            <a:off x="5220072" y="2315270"/>
            <a:ext cx="3168352" cy="2290230"/>
          </a:xfrm>
          <a:prstGeom prst="rect">
            <a:avLst/>
          </a:prstGeom>
        </p:spPr>
      </p:pic>
      <p:pic>
        <p:nvPicPr>
          <p:cNvPr id="3" name="Image 2"/>
          <p:cNvPicPr>
            <a:picLocks noChangeAspect="1"/>
          </p:cNvPicPr>
          <p:nvPr/>
        </p:nvPicPr>
        <p:blipFill>
          <a:blip r:embed="rId7"/>
          <a:stretch>
            <a:fillRect/>
          </a:stretch>
        </p:blipFill>
        <p:spPr>
          <a:xfrm>
            <a:off x="407566" y="4821152"/>
            <a:ext cx="3355664" cy="1603541"/>
          </a:xfrm>
          <a:prstGeom prst="rect">
            <a:avLst/>
          </a:prstGeom>
        </p:spPr>
      </p:pic>
      <p:pic>
        <p:nvPicPr>
          <p:cNvPr id="4" name="Image 3"/>
          <p:cNvPicPr>
            <a:picLocks noChangeAspect="1"/>
          </p:cNvPicPr>
          <p:nvPr/>
        </p:nvPicPr>
        <p:blipFill>
          <a:blip r:embed="rId8"/>
          <a:stretch>
            <a:fillRect/>
          </a:stretch>
        </p:blipFill>
        <p:spPr>
          <a:xfrm>
            <a:off x="5220072" y="4821152"/>
            <a:ext cx="3780946" cy="1659236"/>
          </a:xfrm>
          <a:prstGeom prst="rect">
            <a:avLst/>
          </a:prstGeom>
        </p:spPr>
      </p:pic>
      <p:sp>
        <p:nvSpPr>
          <p:cNvPr id="5" name="Flèche droite 4"/>
          <p:cNvSpPr/>
          <p:nvPr/>
        </p:nvSpPr>
        <p:spPr>
          <a:xfrm>
            <a:off x="3943250" y="5406898"/>
            <a:ext cx="1096802" cy="43204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868367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323528" y="2060848"/>
            <a:ext cx="8568952" cy="4207859"/>
          </a:xfrm>
        </p:spPr>
        <p:txBody>
          <a:bodyPr/>
          <a:lstStyle/>
          <a:p>
            <a:pPr marL="0" indent="0" algn="ctr">
              <a:buNone/>
            </a:pPr>
            <a:r>
              <a:rPr lang="fr-FR" sz="4800" dirty="0" smtClean="0"/>
              <a:t>FDME : Phase 1 – Connexion</a:t>
            </a:r>
          </a:p>
          <a:p>
            <a:pPr marL="0" indent="0" algn="ctr">
              <a:buNone/>
            </a:pPr>
            <a:endParaRPr lang="fr-FR" sz="4800" dirty="0"/>
          </a:p>
          <a:p>
            <a:pPr marL="0" indent="0" algn="ctr">
              <a:buNone/>
            </a:pPr>
            <a:r>
              <a:rPr lang="fr-FR" dirty="0" smtClean="0"/>
              <a:t>Créer et enregistrer des signatures sur une clef USB</a:t>
            </a:r>
          </a:p>
        </p:txBody>
      </p:sp>
      <p:pic>
        <p:nvPicPr>
          <p:cNvPr id="4" name="Imag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63150" y="44624"/>
            <a:ext cx="3573346" cy="1289834"/>
          </a:xfrm>
          <a:prstGeom prst="rect">
            <a:avLst/>
          </a:prstGeom>
        </p:spPr>
      </p:pic>
    </p:spTree>
    <p:extLst>
      <p:ext uri="{BB962C8B-B14F-4D97-AF65-F5344CB8AC3E}">
        <p14:creationId xmlns:p14="http://schemas.microsoft.com/office/powerpoint/2010/main" val="38293001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4294967295"/>
          </p:nvPr>
        </p:nvSpPr>
        <p:spPr>
          <a:xfrm>
            <a:off x="457200" y="1124744"/>
            <a:ext cx="8229600" cy="5001419"/>
          </a:xfrm>
        </p:spPr>
        <p:txBody>
          <a:bodyPr/>
          <a:lstStyle/>
          <a:p>
            <a:pPr eaLnBrk="1" hangingPunct="1"/>
            <a:r>
              <a:rPr lang="fr-FR" altLang="fr-FR" dirty="0" smtClean="0"/>
              <a:t>Cette clef vous permet de signer la feuille de match à la fin de la rencontre</a:t>
            </a:r>
          </a:p>
          <a:p>
            <a:pPr eaLnBrk="1" hangingPunct="1"/>
            <a:r>
              <a:rPr lang="fr-FR" altLang="fr-FR" dirty="0" smtClean="0"/>
              <a:t>Insérer votre clef USB</a:t>
            </a:r>
          </a:p>
          <a:p>
            <a:pPr eaLnBrk="1" hangingPunct="1"/>
            <a:r>
              <a:rPr lang="fr-FR" altLang="fr-FR" dirty="0" smtClean="0"/>
              <a:t>Se connecter</a:t>
            </a:r>
          </a:p>
          <a:p>
            <a:pPr eaLnBrk="1" hangingPunct="1"/>
            <a:r>
              <a:rPr lang="fr-FR" altLang="fr-FR" dirty="0" smtClean="0"/>
              <a:t>Cliquez sur « Cree Clef </a:t>
            </a:r>
            <a:r>
              <a:rPr lang="fr-FR" altLang="fr-FR" dirty="0"/>
              <a:t>S</a:t>
            </a:r>
            <a:r>
              <a:rPr lang="fr-FR" altLang="fr-FR" dirty="0" smtClean="0"/>
              <a:t>ignature »</a:t>
            </a:r>
          </a:p>
        </p:txBody>
      </p:sp>
      <p:pic>
        <p:nvPicPr>
          <p:cNvPr id="10246" name="Imag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4"/>
          <p:cNvSpPr>
            <a:spLocks noChangeArrowheads="1"/>
          </p:cNvSpPr>
          <p:nvPr/>
        </p:nvSpPr>
        <p:spPr bwMode="auto">
          <a:xfrm>
            <a:off x="3275856" y="80615"/>
            <a:ext cx="5796136" cy="118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FDME</a:t>
            </a:r>
          </a:p>
          <a:p>
            <a:pPr algn="r" eaLnBrk="1" hangingPunct="1">
              <a:spcBef>
                <a:spcPct val="0"/>
              </a:spcBef>
              <a:buFontTx/>
              <a:buNone/>
            </a:pPr>
            <a:r>
              <a:rPr lang="fr-FR" altLang="fr-FR" sz="1800" b="1" dirty="0">
                <a:solidFill>
                  <a:srgbClr val="1A3E71"/>
                </a:solidFill>
              </a:rPr>
              <a:t>Phase 1 </a:t>
            </a:r>
            <a:r>
              <a:rPr lang="fr-FR" altLang="fr-FR" sz="1800" b="1" dirty="0" smtClean="0">
                <a:solidFill>
                  <a:srgbClr val="1A3E71"/>
                </a:solidFill>
              </a:rPr>
              <a:t>– Connexion</a:t>
            </a:r>
          </a:p>
          <a:p>
            <a:pPr algn="r" eaLnBrk="1" hangingPunct="1">
              <a:spcBef>
                <a:spcPct val="0"/>
              </a:spcBef>
              <a:buFontTx/>
              <a:buNone/>
            </a:pPr>
            <a:r>
              <a:rPr lang="fr-FR" altLang="fr-FR" sz="1800" b="1" dirty="0" smtClean="0">
                <a:solidFill>
                  <a:srgbClr val="1A3E71"/>
                </a:solidFill>
              </a:rPr>
              <a:t>Créer et enregistrer des signatures sur une clef USB</a:t>
            </a:r>
          </a:p>
          <a:p>
            <a:pPr algn="r" eaLnBrk="1" hangingPunct="1">
              <a:spcBef>
                <a:spcPct val="0"/>
              </a:spcBef>
              <a:buFontTx/>
              <a:buNone/>
            </a:pPr>
            <a:endParaRPr lang="fr-FR" altLang="fr-FR" sz="1800" b="1" dirty="0">
              <a:solidFill>
                <a:srgbClr val="1A3E71"/>
              </a:solidFill>
            </a:endParaRPr>
          </a:p>
        </p:txBody>
      </p:sp>
      <p:pic>
        <p:nvPicPr>
          <p:cNvPr id="2" name="Image 1"/>
          <p:cNvPicPr>
            <a:picLocks noChangeAspect="1"/>
          </p:cNvPicPr>
          <p:nvPr/>
        </p:nvPicPr>
        <p:blipFill>
          <a:blip r:embed="rId6"/>
          <a:stretch>
            <a:fillRect/>
          </a:stretch>
        </p:blipFill>
        <p:spPr>
          <a:xfrm>
            <a:off x="3157537" y="3642022"/>
            <a:ext cx="4065504" cy="2938732"/>
          </a:xfrm>
          <a:prstGeom prst="rect">
            <a:avLst/>
          </a:prstGeom>
        </p:spPr>
      </p:pic>
      <p:sp>
        <p:nvSpPr>
          <p:cNvPr id="6" name="Rectangle 11"/>
          <p:cNvSpPr>
            <a:spLocks noChangeArrowheads="1"/>
          </p:cNvSpPr>
          <p:nvPr/>
        </p:nvSpPr>
        <p:spPr bwMode="auto">
          <a:xfrm>
            <a:off x="3609110" y="5157192"/>
            <a:ext cx="1466946" cy="288032"/>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spTree>
    <p:extLst>
      <p:ext uri="{BB962C8B-B14F-4D97-AF65-F5344CB8AC3E}">
        <p14:creationId xmlns:p14="http://schemas.microsoft.com/office/powerpoint/2010/main" val="36274675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4294967295"/>
          </p:nvPr>
        </p:nvSpPr>
        <p:spPr>
          <a:xfrm>
            <a:off x="457200" y="1124744"/>
            <a:ext cx="8229600" cy="5001419"/>
          </a:xfrm>
        </p:spPr>
        <p:txBody>
          <a:bodyPr/>
          <a:lstStyle/>
          <a:p>
            <a:pPr eaLnBrk="1" hangingPunct="1"/>
            <a:r>
              <a:rPr lang="fr-FR" altLang="fr-FR" dirty="0" smtClean="0"/>
              <a:t>Dans la fenêtre qui s’ouvre</a:t>
            </a:r>
          </a:p>
          <a:p>
            <a:pPr eaLnBrk="1" hangingPunct="1"/>
            <a:endParaRPr lang="fr-FR" altLang="fr-FR" dirty="0"/>
          </a:p>
          <a:p>
            <a:pPr eaLnBrk="1" hangingPunct="1"/>
            <a:endParaRPr lang="fr-FR" altLang="fr-FR" dirty="0" smtClean="0"/>
          </a:p>
          <a:p>
            <a:pPr eaLnBrk="1" hangingPunct="1"/>
            <a:endParaRPr lang="fr-FR" altLang="fr-FR" dirty="0"/>
          </a:p>
          <a:p>
            <a:r>
              <a:rPr lang="fr-FR" dirty="0" smtClean="0"/>
              <a:t>Sélectionner </a:t>
            </a:r>
            <a:r>
              <a:rPr lang="fr-FR" dirty="0"/>
              <a:t>le nom et </a:t>
            </a:r>
            <a:r>
              <a:rPr lang="fr-FR" dirty="0" smtClean="0"/>
              <a:t>cliquez </a:t>
            </a:r>
            <a:r>
              <a:rPr lang="fr-FR" dirty="0"/>
              <a:t>sur </a:t>
            </a:r>
            <a:r>
              <a:rPr lang="fr-FR" dirty="0" smtClean="0"/>
              <a:t>« Création Clef »</a:t>
            </a:r>
            <a:endParaRPr lang="fr-FR" dirty="0"/>
          </a:p>
          <a:p>
            <a:r>
              <a:rPr lang="fr-FR" dirty="0" smtClean="0"/>
              <a:t>Mettre </a:t>
            </a:r>
            <a:r>
              <a:rPr lang="fr-FR" dirty="0"/>
              <a:t>un mot de </a:t>
            </a:r>
            <a:r>
              <a:rPr lang="fr-FR" dirty="0" smtClean="0"/>
              <a:t>passe </a:t>
            </a:r>
            <a:r>
              <a:rPr lang="fr-FR" dirty="0"/>
              <a:t>et </a:t>
            </a:r>
            <a:r>
              <a:rPr lang="fr-FR" dirty="0" smtClean="0"/>
              <a:t>cliquez sur « création clef »</a:t>
            </a:r>
            <a:endParaRPr lang="fr-FR" altLang="fr-FR" dirty="0" smtClean="0"/>
          </a:p>
        </p:txBody>
      </p:sp>
      <p:pic>
        <p:nvPicPr>
          <p:cNvPr id="10246" name="Imag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4"/>
          <p:cNvSpPr>
            <a:spLocks noChangeArrowheads="1"/>
          </p:cNvSpPr>
          <p:nvPr/>
        </p:nvSpPr>
        <p:spPr bwMode="auto">
          <a:xfrm>
            <a:off x="3275856" y="80615"/>
            <a:ext cx="5796136" cy="118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FDME</a:t>
            </a:r>
          </a:p>
          <a:p>
            <a:pPr algn="r" eaLnBrk="1" hangingPunct="1">
              <a:spcBef>
                <a:spcPct val="0"/>
              </a:spcBef>
              <a:buFontTx/>
              <a:buNone/>
            </a:pPr>
            <a:r>
              <a:rPr lang="fr-FR" altLang="fr-FR" sz="1800" b="1" dirty="0">
                <a:solidFill>
                  <a:srgbClr val="1A3E71"/>
                </a:solidFill>
              </a:rPr>
              <a:t>Phase 1 </a:t>
            </a:r>
            <a:r>
              <a:rPr lang="fr-FR" altLang="fr-FR" sz="1800" b="1" dirty="0" smtClean="0">
                <a:solidFill>
                  <a:srgbClr val="1A3E71"/>
                </a:solidFill>
              </a:rPr>
              <a:t>– Connexion</a:t>
            </a:r>
          </a:p>
          <a:p>
            <a:pPr algn="r" eaLnBrk="1" hangingPunct="1">
              <a:spcBef>
                <a:spcPct val="0"/>
              </a:spcBef>
              <a:buFontTx/>
              <a:buNone/>
            </a:pPr>
            <a:r>
              <a:rPr lang="fr-FR" altLang="fr-FR" sz="1800" b="1" dirty="0" smtClean="0">
                <a:solidFill>
                  <a:srgbClr val="1A3E71"/>
                </a:solidFill>
              </a:rPr>
              <a:t>Créer et enregistrer des signatures sur une clef USB</a:t>
            </a:r>
          </a:p>
          <a:p>
            <a:pPr algn="r" eaLnBrk="1" hangingPunct="1">
              <a:spcBef>
                <a:spcPct val="0"/>
              </a:spcBef>
              <a:buFontTx/>
              <a:buNone/>
            </a:pPr>
            <a:endParaRPr lang="fr-FR" altLang="fr-FR" sz="1800" b="1" dirty="0">
              <a:solidFill>
                <a:srgbClr val="1A3E71"/>
              </a:solidFill>
            </a:endParaRPr>
          </a:p>
        </p:txBody>
      </p:sp>
      <p:pic>
        <p:nvPicPr>
          <p:cNvPr id="3" name="Imag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01370" y="1332973"/>
            <a:ext cx="2985430" cy="1792288"/>
          </a:xfrm>
          <a:prstGeom prst="rect">
            <a:avLst/>
          </a:prstGeom>
        </p:spPr>
      </p:pic>
      <p:pic>
        <p:nvPicPr>
          <p:cNvPr id="4" name="Imag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49064" y="4725144"/>
            <a:ext cx="3443016" cy="1908434"/>
          </a:xfrm>
          <a:prstGeom prst="rect">
            <a:avLst/>
          </a:prstGeom>
        </p:spPr>
      </p:pic>
      <p:pic>
        <p:nvPicPr>
          <p:cNvPr id="5" name="Image 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82182" y="5182250"/>
            <a:ext cx="2331672" cy="1006886"/>
          </a:xfrm>
          <a:prstGeom prst="rect">
            <a:avLst/>
          </a:prstGeom>
        </p:spPr>
      </p:pic>
      <p:sp>
        <p:nvSpPr>
          <p:cNvPr id="10" name="Flèche droite 9"/>
          <p:cNvSpPr/>
          <p:nvPr/>
        </p:nvSpPr>
        <p:spPr>
          <a:xfrm>
            <a:off x="5438159" y="5463337"/>
            <a:ext cx="1096802" cy="43204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888450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323528" y="2060848"/>
            <a:ext cx="8568952" cy="4207859"/>
          </a:xfrm>
        </p:spPr>
        <p:txBody>
          <a:bodyPr/>
          <a:lstStyle/>
          <a:p>
            <a:pPr marL="0" indent="0" algn="ctr">
              <a:buNone/>
            </a:pPr>
            <a:r>
              <a:rPr lang="fr-FR" sz="4800" dirty="0" smtClean="0"/>
              <a:t>FDME : Phase 1 – Connexion</a:t>
            </a:r>
          </a:p>
          <a:p>
            <a:pPr marL="0" indent="0" algn="ctr">
              <a:buNone/>
            </a:pPr>
            <a:endParaRPr lang="fr-FR" sz="4800" dirty="0"/>
          </a:p>
          <a:p>
            <a:pPr marL="0" indent="0" algn="ctr">
              <a:buNone/>
            </a:pPr>
            <a:r>
              <a:rPr lang="fr-FR" dirty="0" smtClean="0"/>
              <a:t>Impression des planches de licences avec photo</a:t>
            </a:r>
          </a:p>
        </p:txBody>
      </p:sp>
      <p:pic>
        <p:nvPicPr>
          <p:cNvPr id="4" name="Imag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63150" y="44624"/>
            <a:ext cx="3573346" cy="1289834"/>
          </a:xfrm>
          <a:prstGeom prst="rect">
            <a:avLst/>
          </a:prstGeom>
        </p:spPr>
      </p:pic>
    </p:spTree>
    <p:extLst>
      <p:ext uri="{BB962C8B-B14F-4D97-AF65-F5344CB8AC3E}">
        <p14:creationId xmlns:p14="http://schemas.microsoft.com/office/powerpoint/2010/main" val="26231585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4294967295"/>
          </p:nvPr>
        </p:nvSpPr>
        <p:spPr>
          <a:xfrm>
            <a:off x="251520" y="1196752"/>
            <a:ext cx="8424936" cy="5001419"/>
          </a:xfrm>
        </p:spPr>
        <p:txBody>
          <a:bodyPr/>
          <a:lstStyle/>
          <a:p>
            <a:pPr eaLnBrk="1" hangingPunct="1"/>
            <a:r>
              <a:rPr lang="fr-FR" altLang="fr-FR" dirty="0" smtClean="0"/>
              <a:t>Connectez vous sur votre FDME</a:t>
            </a:r>
          </a:p>
          <a:p>
            <a:pPr eaLnBrk="1" hangingPunct="1"/>
            <a:r>
              <a:rPr lang="fr-FR" altLang="fr-FR" dirty="0" smtClean="0"/>
              <a:t>Dans le menu Photos licences</a:t>
            </a:r>
          </a:p>
          <a:p>
            <a:pPr eaLnBrk="1" hangingPunct="1"/>
            <a:r>
              <a:rPr lang="fr-FR" altLang="fr-FR" dirty="0" smtClean="0"/>
              <a:t>Sélectionner Gestion photos licenciés</a:t>
            </a:r>
          </a:p>
          <a:p>
            <a:pPr eaLnBrk="1" hangingPunct="1"/>
            <a:endParaRPr lang="fr-FR" altLang="fr-FR" dirty="0"/>
          </a:p>
          <a:p>
            <a:pPr eaLnBrk="1" hangingPunct="1"/>
            <a:endParaRPr lang="fr-FR" altLang="fr-FR" dirty="0" smtClean="0"/>
          </a:p>
        </p:txBody>
      </p:sp>
      <p:pic>
        <p:nvPicPr>
          <p:cNvPr id="10246" name="Imag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4"/>
          <p:cNvSpPr>
            <a:spLocks noChangeArrowheads="1"/>
          </p:cNvSpPr>
          <p:nvPr/>
        </p:nvSpPr>
        <p:spPr bwMode="auto">
          <a:xfrm>
            <a:off x="1907704" y="80615"/>
            <a:ext cx="7164288" cy="118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FDME</a:t>
            </a:r>
          </a:p>
          <a:p>
            <a:pPr algn="r" eaLnBrk="1" hangingPunct="1">
              <a:spcBef>
                <a:spcPct val="0"/>
              </a:spcBef>
              <a:buFontTx/>
              <a:buNone/>
            </a:pPr>
            <a:r>
              <a:rPr lang="fr-FR" altLang="fr-FR" sz="1800" b="1" dirty="0">
                <a:solidFill>
                  <a:srgbClr val="1A3E71"/>
                </a:solidFill>
              </a:rPr>
              <a:t>Phase 1 </a:t>
            </a:r>
            <a:r>
              <a:rPr lang="fr-FR" altLang="fr-FR" sz="1800" b="1" dirty="0" smtClean="0">
                <a:solidFill>
                  <a:srgbClr val="1A3E71"/>
                </a:solidFill>
              </a:rPr>
              <a:t>– Connexion</a:t>
            </a:r>
          </a:p>
          <a:p>
            <a:pPr algn="r" eaLnBrk="1" hangingPunct="1">
              <a:spcBef>
                <a:spcPct val="0"/>
              </a:spcBef>
              <a:buFontTx/>
              <a:buNone/>
            </a:pPr>
            <a:r>
              <a:rPr lang="fr-FR" altLang="fr-FR" sz="1800" b="1" dirty="0" smtClean="0">
                <a:solidFill>
                  <a:srgbClr val="1A3E71"/>
                </a:solidFill>
              </a:rPr>
              <a:t>Impression des planches de licences avec photo</a:t>
            </a:r>
          </a:p>
          <a:p>
            <a:pPr algn="r" eaLnBrk="1" hangingPunct="1">
              <a:spcBef>
                <a:spcPct val="0"/>
              </a:spcBef>
              <a:buFontTx/>
              <a:buNone/>
            </a:pPr>
            <a:endParaRPr lang="fr-FR" altLang="fr-FR" sz="1800" b="1" dirty="0">
              <a:solidFill>
                <a:srgbClr val="1A3E71"/>
              </a:solidFill>
            </a:endParaRPr>
          </a:p>
        </p:txBody>
      </p:sp>
      <p:pic>
        <p:nvPicPr>
          <p:cNvPr id="5" name="Image 4"/>
          <p:cNvPicPr>
            <a:picLocks noChangeAspect="1"/>
          </p:cNvPicPr>
          <p:nvPr/>
        </p:nvPicPr>
        <p:blipFill rotWithShape="1">
          <a:blip r:embed="rId6" cstate="screen">
            <a:extLst>
              <a:ext uri="{28A0092B-C50C-407E-A947-70E740481C1C}">
                <a14:useLocalDpi xmlns:a14="http://schemas.microsoft.com/office/drawing/2010/main"/>
              </a:ext>
            </a:extLst>
          </a:blip>
          <a:srcRect b="74985"/>
          <a:stretch/>
        </p:blipFill>
        <p:spPr>
          <a:xfrm>
            <a:off x="755576" y="2707558"/>
            <a:ext cx="7011937" cy="1153490"/>
          </a:xfrm>
          <a:prstGeom prst="rect">
            <a:avLst/>
          </a:prstGeom>
        </p:spPr>
      </p:pic>
    </p:spTree>
    <p:extLst>
      <p:ext uri="{BB962C8B-B14F-4D97-AF65-F5344CB8AC3E}">
        <p14:creationId xmlns:p14="http://schemas.microsoft.com/office/powerpoint/2010/main" val="6272744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4294967295"/>
          </p:nvPr>
        </p:nvSpPr>
        <p:spPr>
          <a:xfrm>
            <a:off x="251520" y="1196752"/>
            <a:ext cx="8424936" cy="5001419"/>
          </a:xfrm>
        </p:spPr>
        <p:txBody>
          <a:bodyPr/>
          <a:lstStyle/>
          <a:p>
            <a:pPr eaLnBrk="1" hangingPunct="1"/>
            <a:r>
              <a:rPr lang="fr-FR" altLang="fr-FR" dirty="0" smtClean="0"/>
              <a:t>Dans la page qui s’ouvre : Posez les filtres Age, catégories…</a:t>
            </a:r>
          </a:p>
          <a:p>
            <a:pPr eaLnBrk="1" hangingPunct="1"/>
            <a:endParaRPr lang="fr-FR" altLang="fr-FR" dirty="0" smtClean="0"/>
          </a:p>
        </p:txBody>
      </p:sp>
      <p:pic>
        <p:nvPicPr>
          <p:cNvPr id="10246" name="Imag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4"/>
          <p:cNvSpPr>
            <a:spLocks noChangeArrowheads="1"/>
          </p:cNvSpPr>
          <p:nvPr/>
        </p:nvSpPr>
        <p:spPr bwMode="auto">
          <a:xfrm>
            <a:off x="1907704" y="80615"/>
            <a:ext cx="7164288" cy="118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FDME</a:t>
            </a:r>
          </a:p>
          <a:p>
            <a:pPr algn="r" eaLnBrk="1" hangingPunct="1">
              <a:spcBef>
                <a:spcPct val="0"/>
              </a:spcBef>
              <a:buFontTx/>
              <a:buNone/>
            </a:pPr>
            <a:r>
              <a:rPr lang="fr-FR" altLang="fr-FR" sz="1800" b="1" dirty="0">
                <a:solidFill>
                  <a:srgbClr val="1A3E71"/>
                </a:solidFill>
              </a:rPr>
              <a:t>Phase 1 </a:t>
            </a:r>
            <a:r>
              <a:rPr lang="fr-FR" altLang="fr-FR" sz="1800" b="1" dirty="0" smtClean="0">
                <a:solidFill>
                  <a:srgbClr val="1A3E71"/>
                </a:solidFill>
              </a:rPr>
              <a:t>– Connexion</a:t>
            </a:r>
          </a:p>
          <a:p>
            <a:pPr algn="r" eaLnBrk="1" hangingPunct="1">
              <a:spcBef>
                <a:spcPct val="0"/>
              </a:spcBef>
              <a:buFontTx/>
              <a:buNone/>
            </a:pPr>
            <a:r>
              <a:rPr lang="fr-FR" altLang="fr-FR" sz="1800" b="1" dirty="0" smtClean="0">
                <a:solidFill>
                  <a:srgbClr val="1A3E71"/>
                </a:solidFill>
              </a:rPr>
              <a:t>Impression des planches de licences avec photo</a:t>
            </a:r>
          </a:p>
          <a:p>
            <a:pPr algn="r" eaLnBrk="1" hangingPunct="1">
              <a:spcBef>
                <a:spcPct val="0"/>
              </a:spcBef>
              <a:buFontTx/>
              <a:buNone/>
            </a:pPr>
            <a:endParaRPr lang="fr-FR" altLang="fr-FR" sz="1800" b="1" dirty="0">
              <a:solidFill>
                <a:srgbClr val="1A3E71"/>
              </a:solidFill>
            </a:endParaRPr>
          </a:p>
        </p:txBody>
      </p:sp>
      <p:pic>
        <p:nvPicPr>
          <p:cNvPr id="2" name="Imag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2060" y="3191707"/>
            <a:ext cx="5508104" cy="3273545"/>
          </a:xfrm>
          <a:prstGeom prst="rect">
            <a:avLst/>
          </a:prstGeom>
        </p:spPr>
      </p:pic>
      <p:pic>
        <p:nvPicPr>
          <p:cNvPr id="8" name="Image 7"/>
          <p:cNvPicPr>
            <a:picLocks noChangeAspect="1"/>
          </p:cNvPicPr>
          <p:nvPr/>
        </p:nvPicPr>
        <p:blipFill>
          <a:blip r:embed="rId7"/>
          <a:stretch>
            <a:fillRect/>
          </a:stretch>
        </p:blipFill>
        <p:spPr>
          <a:xfrm>
            <a:off x="2771800" y="1699649"/>
            <a:ext cx="6120680" cy="1041846"/>
          </a:xfrm>
          <a:prstGeom prst="rect">
            <a:avLst/>
          </a:prstGeom>
        </p:spPr>
      </p:pic>
      <p:sp>
        <p:nvSpPr>
          <p:cNvPr id="9" name="Flèche droite 8"/>
          <p:cNvSpPr/>
          <p:nvPr/>
        </p:nvSpPr>
        <p:spPr>
          <a:xfrm rot="8509115">
            <a:off x="5024920" y="2757136"/>
            <a:ext cx="1096802" cy="43204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893900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4294967295"/>
          </p:nvPr>
        </p:nvSpPr>
        <p:spPr>
          <a:xfrm>
            <a:off x="251520" y="1196752"/>
            <a:ext cx="8424936" cy="5001419"/>
          </a:xfrm>
        </p:spPr>
        <p:txBody>
          <a:bodyPr/>
          <a:lstStyle/>
          <a:p>
            <a:pPr eaLnBrk="1" hangingPunct="1"/>
            <a:r>
              <a:rPr lang="fr-FR" dirty="0"/>
              <a:t>Puis cliquer sur </a:t>
            </a:r>
            <a:r>
              <a:rPr lang="fr-FR" dirty="0" smtClean="0"/>
              <a:t>« imprimer »</a:t>
            </a:r>
            <a:endParaRPr lang="fr-FR" altLang="fr-FR" dirty="0" smtClean="0"/>
          </a:p>
        </p:txBody>
      </p:sp>
      <p:pic>
        <p:nvPicPr>
          <p:cNvPr id="10246" name="Imag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4"/>
          <p:cNvSpPr>
            <a:spLocks noChangeArrowheads="1"/>
          </p:cNvSpPr>
          <p:nvPr/>
        </p:nvSpPr>
        <p:spPr bwMode="auto">
          <a:xfrm>
            <a:off x="1907704" y="80615"/>
            <a:ext cx="7164288" cy="118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FDME</a:t>
            </a:r>
          </a:p>
          <a:p>
            <a:pPr algn="r" eaLnBrk="1" hangingPunct="1">
              <a:spcBef>
                <a:spcPct val="0"/>
              </a:spcBef>
              <a:buFontTx/>
              <a:buNone/>
            </a:pPr>
            <a:r>
              <a:rPr lang="fr-FR" altLang="fr-FR" sz="1800" b="1" dirty="0">
                <a:solidFill>
                  <a:srgbClr val="1A3E71"/>
                </a:solidFill>
              </a:rPr>
              <a:t>Phase 1 </a:t>
            </a:r>
            <a:r>
              <a:rPr lang="fr-FR" altLang="fr-FR" sz="1800" b="1" dirty="0" smtClean="0">
                <a:solidFill>
                  <a:srgbClr val="1A3E71"/>
                </a:solidFill>
              </a:rPr>
              <a:t>– Connexion</a:t>
            </a:r>
          </a:p>
          <a:p>
            <a:pPr algn="r" eaLnBrk="1" hangingPunct="1">
              <a:spcBef>
                <a:spcPct val="0"/>
              </a:spcBef>
              <a:buFontTx/>
              <a:buNone/>
            </a:pPr>
            <a:r>
              <a:rPr lang="fr-FR" altLang="fr-FR" sz="1800" b="1" dirty="0" smtClean="0">
                <a:solidFill>
                  <a:srgbClr val="1A3E71"/>
                </a:solidFill>
              </a:rPr>
              <a:t>Impression des planches de licences avec photo</a:t>
            </a:r>
          </a:p>
          <a:p>
            <a:pPr algn="r" eaLnBrk="1" hangingPunct="1">
              <a:spcBef>
                <a:spcPct val="0"/>
              </a:spcBef>
              <a:buFontTx/>
              <a:buNone/>
            </a:pPr>
            <a:endParaRPr lang="fr-FR" altLang="fr-FR" sz="1800" b="1" dirty="0">
              <a:solidFill>
                <a:srgbClr val="1A3E71"/>
              </a:solidFill>
            </a:endParaRPr>
          </a:p>
        </p:txBody>
      </p:sp>
      <p:pic>
        <p:nvPicPr>
          <p:cNvPr id="3" name="Image 2"/>
          <p:cNvPicPr>
            <a:picLocks noChangeAspect="1"/>
          </p:cNvPicPr>
          <p:nvPr/>
        </p:nvPicPr>
        <p:blipFill>
          <a:blip r:embed="rId6"/>
          <a:stretch>
            <a:fillRect/>
          </a:stretch>
        </p:blipFill>
        <p:spPr>
          <a:xfrm>
            <a:off x="1475656" y="1772816"/>
            <a:ext cx="6147382" cy="4752528"/>
          </a:xfrm>
          <a:prstGeom prst="rect">
            <a:avLst/>
          </a:prstGeom>
        </p:spPr>
      </p:pic>
    </p:spTree>
    <p:extLst>
      <p:ext uri="{BB962C8B-B14F-4D97-AF65-F5344CB8AC3E}">
        <p14:creationId xmlns:p14="http://schemas.microsoft.com/office/powerpoint/2010/main" val="10237128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ag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23113" y="1590675"/>
            <a:ext cx="194468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ChangeArrowheads="1"/>
          </p:cNvSpPr>
          <p:nvPr/>
        </p:nvSpPr>
        <p:spPr bwMode="auto">
          <a:xfrm>
            <a:off x="388938" y="908050"/>
            <a:ext cx="6805612"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42925" indent="-542925">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1162050" indent="-439738">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buFontTx/>
              <a:buNone/>
            </a:pPr>
            <a:r>
              <a:rPr lang="fr-FR" altLang="fr-FR" b="1">
                <a:solidFill>
                  <a:srgbClr val="1A3E71"/>
                </a:solidFill>
                <a:sym typeface="Wingdings" panose="05000000000000000000" pitchFamily="2" charset="2"/>
              </a:rPr>
              <a:t></a:t>
            </a:r>
            <a:r>
              <a:rPr lang="fr-FR" altLang="fr-FR">
                <a:solidFill>
                  <a:srgbClr val="FF0000"/>
                </a:solidFill>
                <a:sym typeface="Wingdings" panose="05000000000000000000" pitchFamily="2" charset="2"/>
              </a:rPr>
              <a:t> </a:t>
            </a:r>
            <a:r>
              <a:rPr lang="fr-FR" altLang="fr-FR">
                <a:sym typeface="Wingdings" panose="05000000000000000000" pitchFamily="2" charset="2"/>
              </a:rPr>
              <a:t>Pas de c</a:t>
            </a:r>
            <a:r>
              <a:rPr lang="fr-FR" altLang="fr-FR"/>
              <a:t>onnexion internet obligatoire</a:t>
            </a:r>
          </a:p>
          <a:p>
            <a:pPr eaLnBrk="1" hangingPunct="1"/>
            <a:r>
              <a:rPr lang="fr-FR" altLang="fr-FR"/>
              <a:t>Sélectionner la rencontre concernée en choisissant dans la fenêtre qui s'affiche </a:t>
            </a:r>
          </a:p>
          <a:p>
            <a:pPr lvl="1" eaLnBrk="1" hangingPunct="1"/>
            <a:r>
              <a:rPr lang="fr-FR" altLang="fr-FR">
                <a:ea typeface="MS PGothic" panose="020B0600070205080204" pitchFamily="34" charset="-128"/>
              </a:rPr>
              <a:t>La date dans le calendrier</a:t>
            </a:r>
          </a:p>
          <a:p>
            <a:pPr lvl="1" eaLnBrk="1" hangingPunct="1"/>
            <a:r>
              <a:rPr lang="fr-FR" altLang="fr-FR">
                <a:ea typeface="MS PGothic" panose="020B0600070205080204" pitchFamily="34" charset="-128"/>
              </a:rPr>
              <a:t>La rencontre dans le menu déroulant</a:t>
            </a:r>
          </a:p>
        </p:txBody>
      </p:sp>
      <p:sp>
        <p:nvSpPr>
          <p:cNvPr id="11268" name="AutoShape 10"/>
          <p:cNvSpPr>
            <a:spLocks noChangeArrowheads="1"/>
          </p:cNvSpPr>
          <p:nvPr/>
        </p:nvSpPr>
        <p:spPr bwMode="auto">
          <a:xfrm>
            <a:off x="7164388" y="4483100"/>
            <a:ext cx="647700" cy="287338"/>
          </a:xfrm>
          <a:prstGeom prst="leftArrow">
            <a:avLst>
              <a:gd name="adj1" fmla="val 50000"/>
              <a:gd name="adj2" fmla="val 56353"/>
            </a:avLst>
          </a:prstGeom>
          <a:solidFill>
            <a:srgbClr val="008000"/>
          </a:solidFill>
          <a:ln w="9525">
            <a:solidFill>
              <a:schemeClr val="tx1"/>
            </a:solidFill>
            <a:miter lim="800000"/>
            <a:headEnd/>
            <a:tailEnd/>
          </a:ln>
        </p:spPr>
        <p:txBody>
          <a:bodyPr wrap="none"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pic>
        <p:nvPicPr>
          <p:cNvPr id="11269" name="Image 8"/>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57250" y="3762375"/>
            <a:ext cx="6265863"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AutoShape 11"/>
          <p:cNvSpPr>
            <a:spLocks noChangeArrowheads="1"/>
          </p:cNvSpPr>
          <p:nvPr/>
        </p:nvSpPr>
        <p:spPr bwMode="auto">
          <a:xfrm>
            <a:off x="6737350" y="5597525"/>
            <a:ext cx="647700" cy="287338"/>
          </a:xfrm>
          <a:prstGeom prst="leftArrow">
            <a:avLst>
              <a:gd name="adj1" fmla="val 50000"/>
              <a:gd name="adj2" fmla="val 56353"/>
            </a:avLst>
          </a:prstGeom>
          <a:solidFill>
            <a:srgbClr val="008000"/>
          </a:solidFill>
          <a:ln w="9525">
            <a:solidFill>
              <a:schemeClr val="tx1"/>
            </a:solidFill>
            <a:miter lim="800000"/>
            <a:headEnd/>
            <a:tailEnd/>
          </a:ln>
        </p:spPr>
        <p:txBody>
          <a:bodyPr wrap="none"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sp>
        <p:nvSpPr>
          <p:cNvPr id="11271" name="Rectangle 2"/>
          <p:cNvSpPr>
            <a:spLocks noChangeArrowheads="1"/>
          </p:cNvSpPr>
          <p:nvPr/>
        </p:nvSpPr>
        <p:spPr bwMode="auto">
          <a:xfrm>
            <a:off x="900113" y="0"/>
            <a:ext cx="82438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4000"/>
              <a:t>FDME : Phase 2 - Saisie</a:t>
            </a:r>
          </a:p>
        </p:txBody>
      </p:sp>
      <p:pic>
        <p:nvPicPr>
          <p:cNvPr id="11272" name="Image 5"/>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0"/>
            <a:ext cx="7858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Image 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00113" y="627063"/>
            <a:ext cx="8243887"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ag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8313" y="836613"/>
            <a:ext cx="7345362"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8"/>
          <p:cNvSpPr>
            <a:spLocks noChangeArrowheads="1"/>
          </p:cNvSpPr>
          <p:nvPr/>
        </p:nvSpPr>
        <p:spPr bwMode="auto">
          <a:xfrm>
            <a:off x="395288" y="2349500"/>
            <a:ext cx="2881312" cy="287338"/>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sp>
        <p:nvSpPr>
          <p:cNvPr id="12292" name="AutoShape 9"/>
          <p:cNvSpPr>
            <a:spLocks/>
          </p:cNvSpPr>
          <p:nvPr/>
        </p:nvSpPr>
        <p:spPr bwMode="auto">
          <a:xfrm>
            <a:off x="6376988" y="1298575"/>
            <a:ext cx="2011362" cy="609600"/>
          </a:xfrm>
          <a:prstGeom prst="borderCallout1">
            <a:avLst>
              <a:gd name="adj1" fmla="val 18750"/>
              <a:gd name="adj2" fmla="val -3787"/>
              <a:gd name="adj3" fmla="val 195833"/>
              <a:gd name="adj4" fmla="val -154144"/>
            </a:avLst>
          </a:prstGeom>
          <a:solidFill>
            <a:schemeClr val="bg1"/>
          </a:solidFill>
          <a:ln w="38100">
            <a:solidFill>
              <a:srgbClr val="339966"/>
            </a:solidFill>
            <a:miter lim="800000"/>
            <a:headEnd/>
            <a:tailEnd type="triangle" w="med" len="med"/>
          </a:ln>
        </p:spPr>
        <p:txBody>
          <a:bodyP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a:t>4 Onglets</a:t>
            </a:r>
          </a:p>
        </p:txBody>
      </p:sp>
      <p:sp>
        <p:nvSpPr>
          <p:cNvPr id="12293" name="AutoShape 10"/>
          <p:cNvSpPr>
            <a:spLocks/>
          </p:cNvSpPr>
          <p:nvPr/>
        </p:nvSpPr>
        <p:spPr bwMode="auto">
          <a:xfrm>
            <a:off x="2052638" y="5084763"/>
            <a:ext cx="6480175" cy="1368425"/>
          </a:xfrm>
          <a:prstGeom prst="borderCallout1">
            <a:avLst>
              <a:gd name="adj1" fmla="val 8352"/>
              <a:gd name="adj2" fmla="val -1176"/>
              <a:gd name="adj3" fmla="val -60671"/>
              <a:gd name="adj4" fmla="val -3722"/>
            </a:avLst>
          </a:prstGeom>
          <a:solidFill>
            <a:schemeClr val="bg1"/>
          </a:solidFill>
          <a:ln w="38100">
            <a:solidFill>
              <a:srgbClr val="339966"/>
            </a:solidFill>
            <a:miter lim="800000"/>
            <a:headEnd/>
            <a:tailEnd type="triangle" w="med" len="med"/>
          </a:ln>
        </p:spPr>
        <p:txBody>
          <a:bodyPr/>
          <a:lstStyle>
            <a:lvl1pPr marL="1166813" indent="-1166813">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fr-FR" altLang="fr-FR" b="1" dirty="0">
                <a:solidFill>
                  <a:srgbClr val="1A3E71"/>
                </a:solidFill>
              </a:rPr>
              <a:t>NOTA : </a:t>
            </a:r>
            <a:r>
              <a:rPr lang="fr-FR" altLang="fr-FR" sz="2400" dirty="0">
                <a:solidFill>
                  <a:srgbClr val="000000"/>
                </a:solidFill>
              </a:rPr>
              <a:t>Juges</a:t>
            </a:r>
            <a:r>
              <a:rPr lang="fr-FR" altLang="fr-FR" sz="2400" b="1" dirty="0">
                <a:solidFill>
                  <a:srgbClr val="008000"/>
                </a:solidFill>
              </a:rPr>
              <a:t> </a:t>
            </a:r>
            <a:r>
              <a:rPr lang="fr-FR" altLang="fr-FR" sz="2400" dirty="0"/>
              <a:t>arbitres, juge délégué, juge </a:t>
            </a:r>
            <a:r>
              <a:rPr lang="fr-FR" altLang="fr-FR" sz="2400" dirty="0" smtClean="0"/>
              <a:t>accompagnateur désignés </a:t>
            </a:r>
            <a:r>
              <a:rPr lang="fr-FR" altLang="fr-FR" sz="2400" dirty="0"/>
              <a:t>:</a:t>
            </a:r>
          </a:p>
          <a:p>
            <a:pPr eaLnBrk="1" hangingPunct="1">
              <a:spcBef>
                <a:spcPct val="0"/>
              </a:spcBef>
              <a:buFontTx/>
              <a:buNone/>
            </a:pPr>
            <a:r>
              <a:rPr lang="fr-FR" altLang="fr-FR" b="1" dirty="0">
                <a:solidFill>
                  <a:srgbClr val="1A3E71"/>
                </a:solidFill>
                <a:sym typeface="Wingdings" panose="05000000000000000000" pitchFamily="2" charset="2"/>
              </a:rPr>
              <a:t></a:t>
            </a:r>
            <a:r>
              <a:rPr lang="fr-FR" altLang="fr-FR" sz="2400" dirty="0">
                <a:solidFill>
                  <a:srgbClr val="008000"/>
                </a:solidFill>
                <a:sym typeface="Wingdings" panose="05000000000000000000" pitchFamily="2" charset="2"/>
              </a:rPr>
              <a:t> </a:t>
            </a:r>
            <a:r>
              <a:rPr lang="fr-FR" altLang="fr-FR" sz="2400" dirty="0">
                <a:sym typeface="Wingdings" panose="05000000000000000000" pitchFamily="2" charset="2"/>
              </a:rPr>
              <a:t>Préinscrits dans la </a:t>
            </a:r>
            <a:r>
              <a:rPr lang="fr-FR" altLang="fr-FR" sz="2400" dirty="0"/>
              <a:t>colonne « Désigné »</a:t>
            </a:r>
          </a:p>
        </p:txBody>
      </p:sp>
      <p:sp>
        <p:nvSpPr>
          <p:cNvPr id="12294" name="Rectangle 11"/>
          <p:cNvSpPr>
            <a:spLocks noChangeArrowheads="1"/>
          </p:cNvSpPr>
          <p:nvPr/>
        </p:nvSpPr>
        <p:spPr bwMode="auto">
          <a:xfrm>
            <a:off x="611188" y="3500438"/>
            <a:ext cx="2520950" cy="720725"/>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pic>
        <p:nvPicPr>
          <p:cNvPr id="12295" name="Imag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Rectangle 4"/>
          <p:cNvSpPr>
            <a:spLocks noChangeArrowheads="1"/>
          </p:cNvSpPr>
          <p:nvPr/>
        </p:nvSpPr>
        <p:spPr bwMode="auto">
          <a:xfrm>
            <a:off x="5580112" y="72678"/>
            <a:ext cx="34925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FDME</a:t>
            </a:r>
          </a:p>
          <a:p>
            <a:pPr algn="r" eaLnBrk="1" hangingPunct="1">
              <a:spcBef>
                <a:spcPct val="0"/>
              </a:spcBef>
              <a:buFontTx/>
              <a:buNone/>
            </a:pPr>
            <a:r>
              <a:rPr lang="fr-FR" altLang="fr-FR" sz="1800" b="1" dirty="0">
                <a:solidFill>
                  <a:srgbClr val="1A3E71"/>
                </a:solidFill>
              </a:rPr>
              <a:t>Phase 2 - Saisie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8" descr="FdMelec"/>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57363" y="1328738"/>
            <a:ext cx="5629275"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p:cNvSpPr>
            <a:spLocks noChangeArrowheads="1"/>
          </p:cNvSpPr>
          <p:nvPr/>
        </p:nvSpPr>
        <p:spPr bwMode="auto">
          <a:xfrm>
            <a:off x="900113" y="0"/>
            <a:ext cx="82438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4000" dirty="0"/>
              <a:t>La FDME</a:t>
            </a:r>
          </a:p>
        </p:txBody>
      </p:sp>
      <p:pic>
        <p:nvPicPr>
          <p:cNvPr id="6148" name="Imag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0"/>
            <a:ext cx="7858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Image 1"/>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00113" y="627063"/>
            <a:ext cx="8243887"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ag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5536" y="1330598"/>
            <a:ext cx="4537075"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Imag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5536" y="3130823"/>
            <a:ext cx="3405188"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4"/>
          <p:cNvSpPr>
            <a:spLocks noChangeArrowheads="1"/>
          </p:cNvSpPr>
          <p:nvPr/>
        </p:nvSpPr>
        <p:spPr bwMode="auto">
          <a:xfrm>
            <a:off x="755650" y="754335"/>
            <a:ext cx="475138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42925" indent="-542925">
              <a:spcBef>
                <a:spcPct val="20000"/>
              </a:spcBef>
              <a:buBlip>
                <a:blip r:embed="rId4"/>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6"/>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fr-FR" altLang="fr-FR"/>
              <a:t>Principes de saisie :</a:t>
            </a:r>
          </a:p>
        </p:txBody>
      </p:sp>
      <p:sp>
        <p:nvSpPr>
          <p:cNvPr id="13317" name="AutoShape 13"/>
          <p:cNvSpPr>
            <a:spLocks/>
          </p:cNvSpPr>
          <p:nvPr/>
        </p:nvSpPr>
        <p:spPr bwMode="auto">
          <a:xfrm>
            <a:off x="5077073" y="1043260"/>
            <a:ext cx="3887540" cy="1800225"/>
          </a:xfrm>
          <a:prstGeom prst="borderCallout1">
            <a:avLst>
              <a:gd name="adj1" fmla="val 6347"/>
              <a:gd name="adj2" fmla="val -2204"/>
              <a:gd name="adj3" fmla="val 40389"/>
              <a:gd name="adj4" fmla="val -46028"/>
            </a:avLst>
          </a:prstGeom>
          <a:solidFill>
            <a:schemeClr val="bg1"/>
          </a:solidFill>
          <a:ln w="38100">
            <a:solidFill>
              <a:srgbClr val="339966"/>
            </a:solidFill>
            <a:miter lim="800000"/>
            <a:headEnd/>
            <a:tailEnd type="triangle" w="med" len="med"/>
          </a:ln>
        </p:spPr>
        <p:txBody>
          <a:bodyPr/>
          <a:lstStyle>
            <a:lvl1pPr>
              <a:spcBef>
                <a:spcPct val="20000"/>
              </a:spcBef>
              <a:buBlip>
                <a:blip r:embed="rId4"/>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6"/>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fr-FR" altLang="fr-FR" dirty="0" smtClean="0"/>
              <a:t>Écrire </a:t>
            </a:r>
            <a:r>
              <a:rPr lang="fr-FR" altLang="fr-FR" dirty="0"/>
              <a:t>le début du nom, dès qu'il s'affiche, appuyez sur « Entrée </a:t>
            </a:r>
            <a:r>
              <a:rPr lang="fr-FR" altLang="fr-FR" dirty="0" smtClean="0"/>
              <a:t>» ou « Tab »</a:t>
            </a:r>
            <a:endParaRPr lang="fr-FR" altLang="fr-FR" dirty="0"/>
          </a:p>
        </p:txBody>
      </p:sp>
      <p:sp>
        <p:nvSpPr>
          <p:cNvPr id="13318" name="AutoShape 14"/>
          <p:cNvSpPr>
            <a:spLocks/>
          </p:cNvSpPr>
          <p:nvPr/>
        </p:nvSpPr>
        <p:spPr bwMode="auto">
          <a:xfrm>
            <a:off x="3995936" y="3273698"/>
            <a:ext cx="4968677" cy="2233612"/>
          </a:xfrm>
          <a:prstGeom prst="borderCallout1">
            <a:avLst>
              <a:gd name="adj1" fmla="val 5116"/>
              <a:gd name="adj2" fmla="val -1630"/>
              <a:gd name="adj3" fmla="val 19333"/>
              <a:gd name="adj4" fmla="val -28495"/>
            </a:avLst>
          </a:prstGeom>
          <a:solidFill>
            <a:schemeClr val="bg1"/>
          </a:solidFill>
          <a:ln w="38100">
            <a:solidFill>
              <a:srgbClr val="339966"/>
            </a:solidFill>
            <a:miter lim="800000"/>
            <a:headEnd/>
            <a:tailEnd type="triangle" w="med" len="med"/>
          </a:ln>
        </p:spPr>
        <p:txBody>
          <a:bodyPr/>
          <a:lstStyle>
            <a:lvl1pPr>
              <a:spcBef>
                <a:spcPct val="20000"/>
              </a:spcBef>
              <a:buBlip>
                <a:blip r:embed="rId4"/>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6"/>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fr-FR" altLang="fr-FR"/>
              <a:t>Deux noms sont identiques ? </a:t>
            </a:r>
            <a:r>
              <a:rPr lang="fr-FR" altLang="fr-FR">
                <a:solidFill>
                  <a:srgbClr val="339966"/>
                </a:solidFill>
                <a:sym typeface="Wingdings" panose="05000000000000000000" pitchFamily="2" charset="2"/>
              </a:rPr>
              <a:t></a:t>
            </a:r>
            <a:r>
              <a:rPr lang="fr-FR" altLang="fr-FR">
                <a:sym typeface="Wingdings" panose="05000000000000000000" pitchFamily="2" charset="2"/>
              </a:rPr>
              <a:t> T</a:t>
            </a:r>
            <a:r>
              <a:rPr lang="fr-FR" altLang="fr-FR"/>
              <a:t>apez les 1ères lettres du prénom, appuyez sur « Entrée » dès qu'un seul nom apparaît</a:t>
            </a:r>
          </a:p>
        </p:txBody>
      </p:sp>
      <p:sp>
        <p:nvSpPr>
          <p:cNvPr id="2" name="ZoneTexte 1"/>
          <p:cNvSpPr txBox="1">
            <a:spLocks noChangeArrowheads="1"/>
          </p:cNvSpPr>
          <p:nvPr/>
        </p:nvSpPr>
        <p:spPr bwMode="auto">
          <a:xfrm>
            <a:off x="395288" y="5723210"/>
            <a:ext cx="849788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65225" indent="-1165225">
              <a:spcBef>
                <a:spcPct val="20000"/>
              </a:spcBef>
              <a:buBlip>
                <a:blip r:embed="rId4"/>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6"/>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fr-FR" altLang="fr-FR" b="1" dirty="0">
                <a:solidFill>
                  <a:srgbClr val="1A3E71"/>
                </a:solidFill>
              </a:rPr>
              <a:t>NOTA : </a:t>
            </a:r>
            <a:r>
              <a:rPr lang="fr-FR" altLang="fr-FR" dirty="0"/>
              <a:t>Si deux homonymes (dans l'autre club) :</a:t>
            </a:r>
          </a:p>
          <a:p>
            <a:pPr eaLnBrk="1" hangingPunct="1">
              <a:spcBef>
                <a:spcPct val="0"/>
              </a:spcBef>
              <a:buFontTx/>
              <a:buNone/>
            </a:pPr>
            <a:r>
              <a:rPr lang="fr-FR" altLang="fr-FR" dirty="0"/>
              <a:t>	</a:t>
            </a:r>
            <a:r>
              <a:rPr lang="fr-FR" altLang="fr-FR" b="1" dirty="0">
                <a:solidFill>
                  <a:srgbClr val="1A3E71"/>
                </a:solidFill>
                <a:sym typeface="Wingdings" panose="05000000000000000000" pitchFamily="2" charset="2"/>
              </a:rPr>
              <a:t> </a:t>
            </a:r>
            <a:r>
              <a:rPr lang="fr-FR" altLang="fr-FR" dirty="0">
                <a:sym typeface="Wingdings" panose="05000000000000000000" pitchFamily="2" charset="2"/>
              </a:rPr>
              <a:t>T</a:t>
            </a:r>
            <a:r>
              <a:rPr lang="fr-FR" altLang="fr-FR" dirty="0"/>
              <a:t>apez en plus le </a:t>
            </a:r>
            <a:r>
              <a:rPr lang="fr-FR" altLang="fr-FR" dirty="0" err="1" smtClean="0"/>
              <a:t>n°de</a:t>
            </a:r>
            <a:r>
              <a:rPr lang="fr-FR" altLang="fr-FR" dirty="0" smtClean="0"/>
              <a:t> </a:t>
            </a:r>
            <a:r>
              <a:rPr lang="fr-FR" altLang="fr-FR" dirty="0"/>
              <a:t>licence</a:t>
            </a:r>
          </a:p>
        </p:txBody>
      </p:sp>
      <p:pic>
        <p:nvPicPr>
          <p:cNvPr id="13320" name="Image 5"/>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Rectangle 4"/>
          <p:cNvSpPr>
            <a:spLocks noChangeArrowheads="1"/>
          </p:cNvSpPr>
          <p:nvPr/>
        </p:nvSpPr>
        <p:spPr bwMode="auto">
          <a:xfrm>
            <a:off x="5580112" y="72678"/>
            <a:ext cx="34925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4"/>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6"/>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FDME</a:t>
            </a:r>
          </a:p>
          <a:p>
            <a:pPr algn="r" eaLnBrk="1" hangingPunct="1">
              <a:spcBef>
                <a:spcPct val="0"/>
              </a:spcBef>
              <a:buFontTx/>
              <a:buNone/>
            </a:pPr>
            <a:r>
              <a:rPr lang="fr-FR" altLang="fr-FR" sz="1800" b="1" dirty="0">
                <a:solidFill>
                  <a:srgbClr val="1A3E71"/>
                </a:solidFill>
              </a:rPr>
              <a:t>Phase 2 - Saisie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ag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8338" y="2357710"/>
            <a:ext cx="7072312"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4"/>
          <p:cNvSpPr>
            <a:spLocks noGrp="1" noChangeArrowheads="1"/>
          </p:cNvSpPr>
          <p:nvPr>
            <p:ph type="body" idx="4294967295"/>
          </p:nvPr>
        </p:nvSpPr>
        <p:spPr>
          <a:xfrm>
            <a:off x="323850" y="627336"/>
            <a:ext cx="4751388" cy="1433512"/>
          </a:xfrm>
        </p:spPr>
        <p:txBody>
          <a:bodyPr/>
          <a:lstStyle/>
          <a:p>
            <a:pPr eaLnBrk="1" hangingPunct="1"/>
            <a:r>
              <a:rPr lang="fr-FR" altLang="fr-FR" dirty="0" smtClean="0"/>
              <a:t>Saisie par les deux clubs :</a:t>
            </a:r>
          </a:p>
          <a:p>
            <a:pPr lvl="1" eaLnBrk="1" hangingPunct="1"/>
            <a:r>
              <a:rPr lang="fr-FR" altLang="fr-FR" dirty="0" smtClean="0">
                <a:ea typeface="Arial" panose="020B0604020202020204" pitchFamily="34" charset="0"/>
              </a:rPr>
              <a:t>Joueurs</a:t>
            </a:r>
          </a:p>
          <a:p>
            <a:pPr lvl="1" eaLnBrk="1" hangingPunct="1"/>
            <a:r>
              <a:rPr lang="fr-FR" altLang="fr-FR" dirty="0" smtClean="0">
                <a:ea typeface="Arial" panose="020B0604020202020204" pitchFamily="34" charset="0"/>
              </a:rPr>
              <a:t>Officiels d</a:t>
            </a:r>
            <a:r>
              <a:rPr lang="fr-FR" altLang="ja-JP" dirty="0" smtClean="0">
                <a:ea typeface="MS PGothic" panose="020B0600070205080204" pitchFamily="34" charset="-128"/>
              </a:rPr>
              <a:t>'équipes</a:t>
            </a:r>
            <a:endParaRPr lang="fr-FR" altLang="fr-FR" dirty="0" smtClean="0">
              <a:ea typeface="Arial" panose="020B0604020202020204" pitchFamily="34" charset="0"/>
            </a:endParaRPr>
          </a:p>
        </p:txBody>
      </p:sp>
      <p:sp>
        <p:nvSpPr>
          <p:cNvPr id="14340" name="Rectangle 6"/>
          <p:cNvSpPr>
            <a:spLocks noChangeArrowheads="1"/>
          </p:cNvSpPr>
          <p:nvPr/>
        </p:nvSpPr>
        <p:spPr bwMode="auto">
          <a:xfrm>
            <a:off x="1674813" y="3861073"/>
            <a:ext cx="288925" cy="1625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sp>
        <p:nvSpPr>
          <p:cNvPr id="14341" name="Rectangle 8"/>
          <p:cNvSpPr>
            <a:spLocks noChangeArrowheads="1"/>
          </p:cNvSpPr>
          <p:nvPr/>
        </p:nvSpPr>
        <p:spPr bwMode="auto">
          <a:xfrm>
            <a:off x="1674813" y="5486673"/>
            <a:ext cx="288925" cy="6127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sp>
        <p:nvSpPr>
          <p:cNvPr id="14342" name="Line 9"/>
          <p:cNvSpPr>
            <a:spLocks noChangeShapeType="1"/>
          </p:cNvSpPr>
          <p:nvPr/>
        </p:nvSpPr>
        <p:spPr bwMode="auto">
          <a:xfrm flipH="1">
            <a:off x="1946275" y="4335735"/>
            <a:ext cx="3913188" cy="40163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4343" name="Line 10"/>
          <p:cNvSpPr>
            <a:spLocks noChangeShapeType="1"/>
          </p:cNvSpPr>
          <p:nvPr/>
        </p:nvSpPr>
        <p:spPr bwMode="auto">
          <a:xfrm flipH="1">
            <a:off x="1946275" y="5650185"/>
            <a:ext cx="3913188"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4344" name="Rectangle 4"/>
          <p:cNvSpPr>
            <a:spLocks noChangeArrowheads="1"/>
          </p:cNvSpPr>
          <p:nvPr/>
        </p:nvSpPr>
        <p:spPr bwMode="auto">
          <a:xfrm>
            <a:off x="5508625" y="3911873"/>
            <a:ext cx="3384550" cy="969962"/>
          </a:xfrm>
          <a:prstGeom prst="rect">
            <a:avLst/>
          </a:prstGeom>
          <a:solidFill>
            <a:schemeClr val="bg1"/>
          </a:solidFill>
          <a:ln w="38100">
            <a:solidFill>
              <a:srgbClr val="008000"/>
            </a:solidFill>
            <a:miter lim="800000"/>
            <a:headEnd/>
            <a:tailEnd/>
          </a:ln>
        </p:spPr>
        <p:txBody>
          <a:bodyPr/>
          <a:lstStyle>
            <a:lvl1pPr marL="542925" indent="-542925">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fr-FR" altLang="fr-FR"/>
              <a:t>1 joueur coché « Capitaine »</a:t>
            </a:r>
          </a:p>
        </p:txBody>
      </p:sp>
      <p:sp>
        <p:nvSpPr>
          <p:cNvPr id="14345" name="Rectangle 6"/>
          <p:cNvSpPr>
            <a:spLocks noChangeArrowheads="1"/>
          </p:cNvSpPr>
          <p:nvPr/>
        </p:nvSpPr>
        <p:spPr bwMode="auto">
          <a:xfrm>
            <a:off x="1476375" y="3861073"/>
            <a:ext cx="198438" cy="1625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sp>
        <p:nvSpPr>
          <p:cNvPr id="14346" name="Line 9"/>
          <p:cNvSpPr>
            <a:spLocks noChangeShapeType="1"/>
          </p:cNvSpPr>
          <p:nvPr/>
        </p:nvSpPr>
        <p:spPr bwMode="auto">
          <a:xfrm flipH="1">
            <a:off x="1674813" y="2606948"/>
            <a:ext cx="4184650" cy="11525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4347" name="Rectangle 4"/>
          <p:cNvSpPr>
            <a:spLocks noChangeArrowheads="1"/>
          </p:cNvSpPr>
          <p:nvPr/>
        </p:nvSpPr>
        <p:spPr bwMode="auto">
          <a:xfrm>
            <a:off x="4140200" y="1022623"/>
            <a:ext cx="4895850" cy="1584325"/>
          </a:xfrm>
          <a:prstGeom prst="rect">
            <a:avLst/>
          </a:prstGeom>
          <a:solidFill>
            <a:schemeClr val="bg1"/>
          </a:solidFill>
          <a:ln w="38100">
            <a:solidFill>
              <a:srgbClr val="008000"/>
            </a:solidFill>
            <a:miter lim="800000"/>
            <a:headEnd/>
            <a:tailEnd/>
          </a:ln>
        </p:spPr>
        <p:txBody>
          <a:bodyPr/>
          <a:lstStyle>
            <a:lvl1pPr marL="542925" indent="-542925">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fr-FR" altLang="fr-FR"/>
              <a:t>N° des joueurs à inscrire (cliquer sur « NUM » pour mettre dans l'ordre)</a:t>
            </a:r>
          </a:p>
        </p:txBody>
      </p:sp>
      <p:sp>
        <p:nvSpPr>
          <p:cNvPr id="14348" name="Rectangle 4"/>
          <p:cNvSpPr>
            <a:spLocks noChangeArrowheads="1"/>
          </p:cNvSpPr>
          <p:nvPr/>
        </p:nvSpPr>
        <p:spPr bwMode="auto">
          <a:xfrm>
            <a:off x="4716463" y="5129485"/>
            <a:ext cx="4248150" cy="1077913"/>
          </a:xfrm>
          <a:prstGeom prst="rect">
            <a:avLst/>
          </a:prstGeom>
          <a:solidFill>
            <a:schemeClr val="bg1"/>
          </a:solidFill>
          <a:ln w="38100">
            <a:solidFill>
              <a:srgbClr val="008000"/>
            </a:solidFill>
            <a:miter lim="800000"/>
            <a:headEnd/>
            <a:tailEnd/>
          </a:ln>
        </p:spPr>
        <p:txBody>
          <a:bodyPr/>
          <a:lstStyle>
            <a:lvl1pPr marL="542925" indent="-542925">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fr-FR" altLang="fr-FR"/>
              <a:t>1 Officiel coché Officiel Responsable</a:t>
            </a:r>
          </a:p>
        </p:txBody>
      </p:sp>
      <p:pic>
        <p:nvPicPr>
          <p:cNvPr id="14349" name="Imag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0" name="Rectangle 4"/>
          <p:cNvSpPr>
            <a:spLocks noChangeArrowheads="1"/>
          </p:cNvSpPr>
          <p:nvPr/>
        </p:nvSpPr>
        <p:spPr bwMode="auto">
          <a:xfrm>
            <a:off x="5580112" y="72678"/>
            <a:ext cx="34925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FDME</a:t>
            </a:r>
          </a:p>
          <a:p>
            <a:pPr algn="r" eaLnBrk="1" hangingPunct="1">
              <a:spcBef>
                <a:spcPct val="0"/>
              </a:spcBef>
              <a:buFontTx/>
              <a:buNone/>
            </a:pPr>
            <a:r>
              <a:rPr lang="fr-FR" altLang="fr-FR" sz="1800" b="1" dirty="0">
                <a:solidFill>
                  <a:srgbClr val="1A3E71"/>
                </a:solidFill>
              </a:rPr>
              <a:t>Phase 2 - Saisie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8313" y="880070"/>
            <a:ext cx="74168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AutoShape 5"/>
          <p:cNvSpPr>
            <a:spLocks/>
          </p:cNvSpPr>
          <p:nvPr/>
        </p:nvSpPr>
        <p:spPr bwMode="auto">
          <a:xfrm>
            <a:off x="1044575" y="4005263"/>
            <a:ext cx="6337300" cy="2736850"/>
          </a:xfrm>
          <a:prstGeom prst="borderCallout1">
            <a:avLst>
              <a:gd name="adj1" fmla="val 4176"/>
              <a:gd name="adj2" fmla="val -1204"/>
              <a:gd name="adj3" fmla="val -46926"/>
              <a:gd name="adj4" fmla="val -5134"/>
            </a:avLst>
          </a:prstGeom>
          <a:solidFill>
            <a:schemeClr val="bg1"/>
          </a:solidFill>
          <a:ln w="38100">
            <a:solidFill>
              <a:srgbClr val="339966"/>
            </a:solidFill>
            <a:miter lim="800000"/>
            <a:headEnd/>
            <a:tailEnd type="triangle" w="med" len="med"/>
          </a:ln>
        </p:spPr>
        <p:txBody>
          <a:bodyP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fr-FR" altLang="fr-FR"/>
              <a:t>En cliquant sur ces onglets </a:t>
            </a:r>
            <a:r>
              <a:rPr lang="fr-FR" altLang="fr-FR" b="1" u="sng"/>
              <a:t>avec le clic droit</a:t>
            </a:r>
            <a:r>
              <a:rPr lang="fr-FR" altLang="fr-FR"/>
              <a:t>, vous pouvez faire apparaître l'ensemble des joueurs de la dernière équipe enregistrée lors du dernier match</a:t>
            </a:r>
          </a:p>
          <a:p>
            <a:pPr eaLnBrk="1" hangingPunct="1">
              <a:spcBef>
                <a:spcPct val="0"/>
              </a:spcBef>
              <a:buFontTx/>
              <a:buNone/>
            </a:pPr>
            <a:r>
              <a:rPr lang="fr-FR" altLang="fr-FR" b="1">
                <a:solidFill>
                  <a:srgbClr val="1A3E71"/>
                </a:solidFill>
                <a:sym typeface="Wingdings" panose="05000000000000000000" pitchFamily="2" charset="2"/>
              </a:rPr>
              <a:t> </a:t>
            </a:r>
            <a:r>
              <a:rPr lang="fr-FR" altLang="fr-FR">
                <a:sym typeface="Wingdings" panose="05000000000000000000" pitchFamily="2" charset="2"/>
              </a:rPr>
              <a:t>A</a:t>
            </a:r>
            <a:r>
              <a:rPr lang="fr-FR" altLang="fr-FR"/>
              <a:t> modifier ensuite éventuellement</a:t>
            </a:r>
          </a:p>
        </p:txBody>
      </p:sp>
      <p:sp>
        <p:nvSpPr>
          <p:cNvPr id="15364" name="Line 6"/>
          <p:cNvSpPr>
            <a:spLocks noChangeShapeType="1"/>
          </p:cNvSpPr>
          <p:nvPr/>
        </p:nvSpPr>
        <p:spPr bwMode="auto">
          <a:xfrm flipV="1">
            <a:off x="901700" y="2708275"/>
            <a:ext cx="2808288" cy="1223963"/>
          </a:xfrm>
          <a:prstGeom prst="line">
            <a:avLst/>
          </a:prstGeom>
          <a:noFill/>
          <a:ln w="38100">
            <a:solidFill>
              <a:srgbClr val="339966"/>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pic>
        <p:nvPicPr>
          <p:cNvPr id="15365" name="Imag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4"/>
          <p:cNvSpPr>
            <a:spLocks noChangeArrowheads="1"/>
          </p:cNvSpPr>
          <p:nvPr/>
        </p:nvSpPr>
        <p:spPr bwMode="auto">
          <a:xfrm>
            <a:off x="5580112" y="72678"/>
            <a:ext cx="34925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FDME</a:t>
            </a:r>
          </a:p>
          <a:p>
            <a:pPr algn="r" eaLnBrk="1" hangingPunct="1">
              <a:spcBef>
                <a:spcPct val="0"/>
              </a:spcBef>
              <a:buFontTx/>
              <a:buNone/>
            </a:pPr>
            <a:r>
              <a:rPr lang="fr-FR" altLang="fr-FR" sz="1800" b="1" dirty="0">
                <a:solidFill>
                  <a:srgbClr val="1A3E71"/>
                </a:solidFill>
              </a:rPr>
              <a:t>Phase 2 - Saisie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611188" y="620713"/>
            <a:ext cx="82804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5600" indent="-355600">
              <a:spcBef>
                <a:spcPct val="20000"/>
              </a:spcBef>
              <a:buBlip>
                <a:blip r:embed="rId2"/>
              </a:buBlip>
              <a:tabLst>
                <a:tab pos="4929188" algn="l"/>
              </a:tabLst>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tabLst>
                <a:tab pos="4929188" algn="l"/>
              </a:tabLst>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tabLst>
                <a:tab pos="4929188"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tabLst>
                <a:tab pos="4929188"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tabLst>
                <a:tab pos="4929188"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4929188"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4929188"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4929188"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4929188"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fr-FR" altLang="fr-FR"/>
              <a:t>Les juges arbitres cliquent sur la     pour valider leur désignation sur la rencontre :</a:t>
            </a:r>
          </a:p>
        </p:txBody>
      </p:sp>
      <p:pic>
        <p:nvPicPr>
          <p:cNvPr id="16387" name="Image 4" descr="Couper_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19163" y="1730375"/>
            <a:ext cx="8135937"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8" name="Group 18"/>
          <p:cNvGrpSpPr>
            <a:grpSpLocks/>
          </p:cNvGrpSpPr>
          <p:nvPr/>
        </p:nvGrpSpPr>
        <p:grpSpPr bwMode="auto">
          <a:xfrm>
            <a:off x="2338388" y="4441825"/>
            <a:ext cx="5329237" cy="2300288"/>
            <a:chOff x="1292" y="2614"/>
            <a:chExt cx="3357" cy="1449"/>
          </a:xfrm>
        </p:grpSpPr>
        <p:pic>
          <p:nvPicPr>
            <p:cNvPr id="16394" name="Image 6" descr="Couper_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92" y="2614"/>
              <a:ext cx="3176" cy="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Rectangle 11"/>
            <p:cNvSpPr>
              <a:spLocks noChangeArrowheads="1"/>
            </p:cNvSpPr>
            <p:nvPr/>
          </p:nvSpPr>
          <p:spPr bwMode="auto">
            <a:xfrm>
              <a:off x="1519" y="3702"/>
              <a:ext cx="3130" cy="27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grpSp>
      <p:sp>
        <p:nvSpPr>
          <p:cNvPr id="16389" name="ZoneTexte 2"/>
          <p:cNvSpPr txBox="1">
            <a:spLocks noChangeArrowheads="1"/>
          </p:cNvSpPr>
          <p:nvPr/>
        </p:nvSpPr>
        <p:spPr bwMode="auto">
          <a:xfrm>
            <a:off x="684213" y="2462213"/>
            <a:ext cx="8208962"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22313" indent="-366713">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fr-FR" altLang="fr-FR"/>
              <a:t>Saisir les :</a:t>
            </a:r>
          </a:p>
          <a:p>
            <a:pPr lvl="1" eaLnBrk="1" hangingPunct="1">
              <a:buClr>
                <a:schemeClr val="accent2"/>
              </a:buClr>
            </a:pPr>
            <a:r>
              <a:rPr lang="fr-FR" altLang="fr-FR">
                <a:ea typeface="MS PGothic" panose="020B0600070205080204" pitchFamily="34" charset="-128"/>
              </a:rPr>
              <a:t>Les indemnités de déplacement</a:t>
            </a:r>
          </a:p>
          <a:p>
            <a:pPr lvl="1" eaLnBrk="1" hangingPunct="1">
              <a:buClr>
                <a:schemeClr val="accent2"/>
              </a:buClr>
            </a:pPr>
            <a:r>
              <a:rPr lang="fr-FR" altLang="fr-FR">
                <a:ea typeface="MS PGothic" panose="020B0600070205080204" pitchFamily="34" charset="-128"/>
              </a:rPr>
              <a:t>Les indemnités de fonction (frais de matchs)</a:t>
            </a:r>
          </a:p>
          <a:p>
            <a:pPr eaLnBrk="1" hangingPunct="1">
              <a:buFontTx/>
              <a:buNone/>
            </a:pPr>
            <a:r>
              <a:rPr lang="fr-FR" altLang="fr-FR" b="1">
                <a:solidFill>
                  <a:srgbClr val="1A3E71"/>
                </a:solidFill>
                <a:sym typeface="Wingdings" panose="05000000000000000000" pitchFamily="2" charset="2"/>
              </a:rPr>
              <a:t> </a:t>
            </a:r>
            <a:r>
              <a:rPr lang="fr-FR" altLang="fr-FR">
                <a:sym typeface="Wingdings" panose="05000000000000000000" pitchFamily="2" charset="2"/>
              </a:rPr>
              <a:t>P</a:t>
            </a:r>
            <a:r>
              <a:rPr lang="fr-FR" altLang="fr-FR"/>
              <a:t>ermet de calculer les péréquations en fin de saison</a:t>
            </a:r>
          </a:p>
        </p:txBody>
      </p:sp>
      <p:sp>
        <p:nvSpPr>
          <p:cNvPr id="16390" name="Rectangle 6"/>
          <p:cNvSpPr>
            <a:spLocks noChangeArrowheads="1"/>
          </p:cNvSpPr>
          <p:nvPr/>
        </p:nvSpPr>
        <p:spPr bwMode="auto">
          <a:xfrm>
            <a:off x="4140200" y="1730375"/>
            <a:ext cx="431800" cy="762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pic>
        <p:nvPicPr>
          <p:cNvPr id="16391" name="Image 4" descr="Couper_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227763" y="765175"/>
            <a:ext cx="3587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Image 5"/>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Rectangle 4"/>
          <p:cNvSpPr>
            <a:spLocks noChangeArrowheads="1"/>
          </p:cNvSpPr>
          <p:nvPr/>
        </p:nvSpPr>
        <p:spPr bwMode="auto">
          <a:xfrm>
            <a:off x="5580112" y="72678"/>
            <a:ext cx="34925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FDME</a:t>
            </a:r>
          </a:p>
          <a:p>
            <a:pPr algn="r" eaLnBrk="1" hangingPunct="1">
              <a:spcBef>
                <a:spcPct val="0"/>
              </a:spcBef>
              <a:buFontTx/>
              <a:buNone/>
            </a:pPr>
            <a:r>
              <a:rPr lang="fr-FR" altLang="fr-FR" sz="1800" b="1" dirty="0">
                <a:solidFill>
                  <a:srgbClr val="1A3E71"/>
                </a:solidFill>
              </a:rPr>
              <a:t>Phase 2 - Saisie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611188" y="765175"/>
            <a:ext cx="8281987"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5600" indent="-355600">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just" eaLnBrk="1" hangingPunct="1"/>
            <a:r>
              <a:rPr lang="fr-FR" altLang="fr-FR"/>
              <a:t>Si les juges arbitres ne sont pas désignés ou ceux désignés ne sont pas présents, saisie manuelle sur la FDME après avoir choisi le type de remplacement :</a:t>
            </a:r>
          </a:p>
          <a:p>
            <a:pPr eaLnBrk="1" hangingPunct="1"/>
            <a:endParaRPr lang="fr-FR" altLang="fr-FR"/>
          </a:p>
          <a:p>
            <a:pPr eaLnBrk="1" hangingPunct="1"/>
            <a:endParaRPr lang="fr-FR" altLang="fr-FR"/>
          </a:p>
          <a:p>
            <a:pPr eaLnBrk="1" hangingPunct="1"/>
            <a:endParaRPr lang="fr-FR" altLang="fr-FR"/>
          </a:p>
          <a:p>
            <a:pPr eaLnBrk="1" hangingPunct="1"/>
            <a:endParaRPr lang="fr-FR" altLang="fr-FR"/>
          </a:p>
          <a:p>
            <a:pPr eaLnBrk="1" hangingPunct="1"/>
            <a:endParaRPr lang="fr-FR" altLang="fr-FR"/>
          </a:p>
          <a:p>
            <a:pPr eaLnBrk="1" hangingPunct="1">
              <a:buFontTx/>
              <a:buNone/>
            </a:pPr>
            <a:endParaRPr lang="fr-FR" altLang="fr-FR">
              <a:solidFill>
                <a:srgbClr val="008000"/>
              </a:solidFill>
            </a:endParaRPr>
          </a:p>
          <a:p>
            <a:pPr eaLnBrk="1" hangingPunct="1">
              <a:buFontTx/>
              <a:buNone/>
            </a:pPr>
            <a:r>
              <a:rPr lang="fr-FR" altLang="fr-FR" b="1">
                <a:solidFill>
                  <a:srgbClr val="1A3E71"/>
                </a:solidFill>
              </a:rPr>
              <a:t> </a:t>
            </a:r>
            <a:r>
              <a:rPr lang="fr-FR" altLang="fr-FR" b="1">
                <a:solidFill>
                  <a:srgbClr val="1A3E71"/>
                </a:solidFill>
                <a:sym typeface="Wingdings" panose="05000000000000000000" pitchFamily="2" charset="2"/>
              </a:rPr>
              <a:t> </a:t>
            </a:r>
            <a:r>
              <a:rPr lang="fr-FR" altLang="fr-FR"/>
              <a:t>Saisir le nom des juges arbitres</a:t>
            </a:r>
          </a:p>
        </p:txBody>
      </p:sp>
      <p:pic>
        <p:nvPicPr>
          <p:cNvPr id="17411"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00113" y="2587625"/>
            <a:ext cx="74041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AutoShape 9"/>
          <p:cNvSpPr>
            <a:spLocks noChangeArrowheads="1"/>
          </p:cNvSpPr>
          <p:nvPr/>
        </p:nvSpPr>
        <p:spPr bwMode="auto">
          <a:xfrm>
            <a:off x="7740650" y="4868863"/>
            <a:ext cx="1223963" cy="576262"/>
          </a:xfrm>
          <a:prstGeom prst="leftArrow">
            <a:avLst>
              <a:gd name="adj1" fmla="val 50000"/>
              <a:gd name="adj2" fmla="val 53099"/>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pic>
        <p:nvPicPr>
          <p:cNvPr id="17413" name="Imag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4"/>
          <p:cNvSpPr>
            <a:spLocks noChangeArrowheads="1"/>
          </p:cNvSpPr>
          <p:nvPr/>
        </p:nvSpPr>
        <p:spPr bwMode="auto">
          <a:xfrm>
            <a:off x="5580112" y="72678"/>
            <a:ext cx="34925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FDME</a:t>
            </a:r>
          </a:p>
          <a:p>
            <a:pPr algn="r" eaLnBrk="1" hangingPunct="1">
              <a:spcBef>
                <a:spcPct val="0"/>
              </a:spcBef>
              <a:buFontTx/>
              <a:buNone/>
            </a:pPr>
            <a:r>
              <a:rPr lang="fr-FR" altLang="fr-FR" sz="1800" b="1" dirty="0">
                <a:solidFill>
                  <a:srgbClr val="1A3E71"/>
                </a:solidFill>
              </a:rPr>
              <a:t>Phase 2 - Saisie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611188" y="693738"/>
            <a:ext cx="828198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5600" indent="-355600">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just" eaLnBrk="1" hangingPunct="1"/>
            <a:r>
              <a:rPr lang="fr-FR" altLang="fr-FR"/>
              <a:t>Dans le cas d</a:t>
            </a:r>
            <a:r>
              <a:rPr lang="fr-FR" altLang="ja-JP"/>
              <a:t>'un tirage au sort entre deux joueurs, renseigner les deux champs :</a:t>
            </a:r>
            <a:endParaRPr lang="fr-FR" altLang="fr-FR"/>
          </a:p>
        </p:txBody>
      </p:sp>
      <p:pic>
        <p:nvPicPr>
          <p:cNvPr id="1843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27088" y="1844675"/>
            <a:ext cx="7848600"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6"/>
          <p:cNvSpPr>
            <a:spLocks noChangeArrowheads="1"/>
          </p:cNvSpPr>
          <p:nvPr/>
        </p:nvSpPr>
        <p:spPr bwMode="auto">
          <a:xfrm>
            <a:off x="2627313" y="3068638"/>
            <a:ext cx="4968875" cy="9366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sp>
        <p:nvSpPr>
          <p:cNvPr id="2" name="ZoneTexte 1"/>
          <p:cNvSpPr txBox="1">
            <a:spLocks noChangeArrowheads="1"/>
          </p:cNvSpPr>
          <p:nvPr/>
        </p:nvSpPr>
        <p:spPr bwMode="auto">
          <a:xfrm>
            <a:off x="611188" y="4508500"/>
            <a:ext cx="82089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524000" indent="-1524000">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fr-FR" altLang="fr-FR" b="1">
                <a:solidFill>
                  <a:srgbClr val="1A3E71"/>
                </a:solidFill>
              </a:rPr>
              <a:t>Attention : </a:t>
            </a:r>
            <a:r>
              <a:rPr lang="fr-FR" altLang="fr-FR"/>
              <a:t>les joueurs doivent avoir été saisis avant de renseigner cette fenêtre</a:t>
            </a:r>
          </a:p>
        </p:txBody>
      </p:sp>
      <p:pic>
        <p:nvPicPr>
          <p:cNvPr id="18438" name="Imag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Rectangle 4"/>
          <p:cNvSpPr>
            <a:spLocks noChangeArrowheads="1"/>
          </p:cNvSpPr>
          <p:nvPr/>
        </p:nvSpPr>
        <p:spPr bwMode="auto">
          <a:xfrm>
            <a:off x="5580112" y="72678"/>
            <a:ext cx="34925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FDME</a:t>
            </a:r>
          </a:p>
          <a:p>
            <a:pPr algn="r" eaLnBrk="1" hangingPunct="1">
              <a:spcBef>
                <a:spcPct val="0"/>
              </a:spcBef>
              <a:buFontTx/>
              <a:buNone/>
            </a:pPr>
            <a:r>
              <a:rPr lang="fr-FR" altLang="fr-FR" sz="1800" b="1" dirty="0">
                <a:solidFill>
                  <a:srgbClr val="1A3E71"/>
                </a:solidFill>
              </a:rPr>
              <a:t>Phase 2 - Saisie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body" idx="4294967295"/>
          </p:nvPr>
        </p:nvSpPr>
        <p:spPr>
          <a:xfrm>
            <a:off x="539750" y="908050"/>
            <a:ext cx="8280400" cy="2016125"/>
          </a:xfrm>
        </p:spPr>
        <p:txBody>
          <a:bodyPr/>
          <a:lstStyle/>
          <a:p>
            <a:pPr eaLnBrk="1" hangingPunct="1"/>
            <a:r>
              <a:rPr lang="fr-FR" altLang="fr-FR" smtClean="0"/>
              <a:t>Les juges arbitres vérifient si tous les acteurs sont saisis (Nombre de joueurs et Officiels)</a:t>
            </a:r>
          </a:p>
          <a:p>
            <a:pPr eaLnBrk="1" hangingPunct="1"/>
            <a:r>
              <a:rPr lang="fr-FR" altLang="fr-FR" smtClean="0"/>
              <a:t>Les juges arbitres décochent chaque case « INV » après avoir vérifié l'affichage de la Licence</a:t>
            </a:r>
          </a:p>
        </p:txBody>
      </p:sp>
      <p:grpSp>
        <p:nvGrpSpPr>
          <p:cNvPr id="19459" name="Group 12"/>
          <p:cNvGrpSpPr>
            <a:grpSpLocks/>
          </p:cNvGrpSpPr>
          <p:nvPr/>
        </p:nvGrpSpPr>
        <p:grpSpPr bwMode="auto">
          <a:xfrm>
            <a:off x="1042988" y="3213100"/>
            <a:ext cx="6238875" cy="2592388"/>
            <a:chOff x="1383" y="1706"/>
            <a:chExt cx="4202" cy="1860"/>
          </a:xfrm>
        </p:grpSpPr>
        <p:pic>
          <p:nvPicPr>
            <p:cNvPr id="19464" name="Imag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83" y="1706"/>
              <a:ext cx="4202" cy="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Rectangle 6"/>
            <p:cNvSpPr>
              <a:spLocks noChangeArrowheads="1"/>
            </p:cNvSpPr>
            <p:nvPr/>
          </p:nvSpPr>
          <p:spPr bwMode="auto">
            <a:xfrm>
              <a:off x="4105" y="1933"/>
              <a:ext cx="136" cy="158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grpSp>
      <p:sp>
        <p:nvSpPr>
          <p:cNvPr id="2" name="ZoneTexte 1"/>
          <p:cNvSpPr txBox="1">
            <a:spLocks noChangeArrowheads="1"/>
          </p:cNvSpPr>
          <p:nvPr/>
        </p:nvSpPr>
        <p:spPr bwMode="auto">
          <a:xfrm>
            <a:off x="900113" y="5876925"/>
            <a:ext cx="77041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65225" indent="-1165225">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fr-FR" altLang="fr-FR"/>
              <a:t>NOTA : </a:t>
            </a:r>
            <a:r>
              <a:rPr lang="fr-FR" altLang="fr-FR" b="1">
                <a:solidFill>
                  <a:srgbClr val="1A3E71"/>
                </a:solidFill>
              </a:rPr>
              <a:t>INV</a:t>
            </a:r>
            <a:r>
              <a:rPr lang="fr-FR" altLang="fr-FR"/>
              <a:t> : </a:t>
            </a:r>
            <a:r>
              <a:rPr lang="fr-FR" altLang="fr-FR" b="1">
                <a:solidFill>
                  <a:srgbClr val="1A3E71"/>
                </a:solidFill>
              </a:rPr>
              <a:t>I</a:t>
            </a:r>
            <a:r>
              <a:rPr lang="fr-FR" altLang="fr-FR"/>
              <a:t>dentité</a:t>
            </a:r>
            <a:r>
              <a:rPr lang="fr-FR" altLang="fr-FR">
                <a:solidFill>
                  <a:srgbClr val="0033CC"/>
                </a:solidFill>
              </a:rPr>
              <a:t> </a:t>
            </a:r>
            <a:r>
              <a:rPr lang="fr-FR" altLang="fr-FR" b="1">
                <a:solidFill>
                  <a:srgbClr val="1A3E71"/>
                </a:solidFill>
              </a:rPr>
              <a:t>N</a:t>
            </a:r>
            <a:r>
              <a:rPr lang="fr-FR" altLang="fr-FR"/>
              <a:t>on</a:t>
            </a:r>
            <a:r>
              <a:rPr lang="fr-FR" altLang="fr-FR">
                <a:solidFill>
                  <a:srgbClr val="0033CC"/>
                </a:solidFill>
              </a:rPr>
              <a:t> </a:t>
            </a:r>
            <a:r>
              <a:rPr lang="fr-FR" altLang="fr-FR" b="1">
                <a:solidFill>
                  <a:srgbClr val="1A3E71"/>
                </a:solidFill>
              </a:rPr>
              <a:t>V</a:t>
            </a:r>
            <a:r>
              <a:rPr lang="fr-FR" altLang="fr-FR"/>
              <a:t>érifiée</a:t>
            </a:r>
          </a:p>
        </p:txBody>
      </p:sp>
      <p:sp>
        <p:nvSpPr>
          <p:cNvPr id="19461" name="Rectangle 2"/>
          <p:cNvSpPr>
            <a:spLocks noChangeArrowheads="1"/>
          </p:cNvSpPr>
          <p:nvPr/>
        </p:nvSpPr>
        <p:spPr bwMode="auto">
          <a:xfrm>
            <a:off x="900113" y="0"/>
            <a:ext cx="82438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4000"/>
              <a:t>FDME : Vérification</a:t>
            </a:r>
          </a:p>
        </p:txBody>
      </p:sp>
      <p:pic>
        <p:nvPicPr>
          <p:cNvPr id="19462" name="Imag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0"/>
            <a:ext cx="7858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Image 1"/>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00113" y="627063"/>
            <a:ext cx="8243887"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4294967295"/>
          </p:nvPr>
        </p:nvSpPr>
        <p:spPr>
          <a:xfrm>
            <a:off x="457200" y="692150"/>
            <a:ext cx="8229600" cy="1165225"/>
          </a:xfrm>
        </p:spPr>
        <p:txBody>
          <a:bodyPr/>
          <a:lstStyle/>
          <a:p>
            <a:pPr eaLnBrk="1" hangingPunct="1"/>
            <a:r>
              <a:rPr lang="fr-FR" altLang="fr-FR" smtClean="0"/>
              <a:t>Lorsque l'on décoche chaque case « INV » la licence dématérialisée apparait</a:t>
            </a:r>
          </a:p>
          <a:p>
            <a:pPr eaLnBrk="1" hangingPunct="1"/>
            <a:endParaRPr lang="fr-FR" altLang="fr-FR" smtClean="0"/>
          </a:p>
        </p:txBody>
      </p:sp>
      <p:grpSp>
        <p:nvGrpSpPr>
          <p:cNvPr id="2" name="Group 7"/>
          <p:cNvGrpSpPr>
            <a:grpSpLocks/>
          </p:cNvGrpSpPr>
          <p:nvPr/>
        </p:nvGrpSpPr>
        <p:grpSpPr bwMode="auto">
          <a:xfrm>
            <a:off x="684213" y="3789363"/>
            <a:ext cx="8135937" cy="2678112"/>
            <a:chOff x="1066" y="2976"/>
            <a:chExt cx="4354" cy="1687"/>
          </a:xfrm>
        </p:grpSpPr>
        <p:pic>
          <p:nvPicPr>
            <p:cNvPr id="20491" name="Picture 8" descr="attention"/>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1066" y="3113"/>
              <a:ext cx="587"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2" name="Text Box 9"/>
            <p:cNvSpPr txBox="1">
              <a:spLocks noChangeArrowheads="1"/>
            </p:cNvSpPr>
            <p:nvPr/>
          </p:nvSpPr>
          <p:spPr bwMode="auto">
            <a:xfrm>
              <a:off x="1746" y="2976"/>
              <a:ext cx="3674" cy="1687"/>
            </a:xfrm>
            <a:prstGeom prst="rect">
              <a:avLst/>
            </a:prstGeom>
            <a:solidFill>
              <a:schemeClr val="bg1"/>
            </a:solidFill>
            <a:ln w="38100">
              <a:solidFill>
                <a:srgbClr val="FF0000"/>
              </a:solidFill>
              <a:miter lim="800000"/>
              <a:headEnd/>
              <a:tailEnd/>
            </a:ln>
          </p:spPr>
          <p:txBody>
            <a:bodyPr>
              <a:spAutoFit/>
            </a:bodyPr>
            <a:lstStyle>
              <a:lvl1pPr marL="358775" indent="-358775">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
                  <a:srgbClr val="FF0000"/>
                </a:buClr>
                <a:buFont typeface="Wingdings" panose="05000000000000000000" pitchFamily="2" charset="2"/>
                <a:buChar char="§"/>
              </a:pPr>
              <a:r>
                <a:rPr lang="fr-FR" altLang="fr-FR"/>
                <a:t>Pour faire disparaître l'affichage de la licence (généralement la dernière)</a:t>
              </a:r>
            </a:p>
            <a:p>
              <a:pPr eaLnBrk="1" hangingPunct="1">
                <a:spcBef>
                  <a:spcPct val="0"/>
                </a:spcBef>
                <a:buClr>
                  <a:srgbClr val="FF0000"/>
                </a:buClr>
                <a:buFontTx/>
                <a:buNone/>
              </a:pPr>
              <a:r>
                <a:rPr lang="fr-FR" altLang="fr-FR" b="1">
                  <a:solidFill>
                    <a:srgbClr val="1A3E71"/>
                  </a:solidFill>
                  <a:sym typeface="Wingdings" panose="05000000000000000000" pitchFamily="2" charset="2"/>
                </a:rPr>
                <a:t></a:t>
              </a:r>
              <a:r>
                <a:rPr lang="fr-FR" altLang="fr-FR">
                  <a:sym typeface="Wingdings" panose="05000000000000000000" pitchFamily="2" charset="2"/>
                </a:rPr>
                <a:t> Cliquer plusieurs fois sur la case « INV » d'un même joueur</a:t>
              </a:r>
            </a:p>
            <a:p>
              <a:pPr eaLnBrk="1" hangingPunct="1">
                <a:spcBef>
                  <a:spcPct val="0"/>
                </a:spcBef>
                <a:buClr>
                  <a:srgbClr val="FF0000"/>
                </a:buClr>
                <a:buFontTx/>
                <a:buNone/>
              </a:pPr>
              <a:r>
                <a:rPr lang="fr-FR" altLang="fr-FR" b="1">
                  <a:solidFill>
                    <a:srgbClr val="1A3E71"/>
                  </a:solidFill>
                  <a:sym typeface="Wingdings" panose="05000000000000000000" pitchFamily="2" charset="2"/>
                </a:rPr>
                <a:t>!</a:t>
              </a:r>
              <a:r>
                <a:rPr lang="fr-FR" altLang="fr-FR">
                  <a:sym typeface="Wingdings" panose="05000000000000000000" pitchFamily="2" charset="2"/>
                </a:rPr>
                <a:t> Bien penser à laisser cette case décochée</a:t>
              </a:r>
              <a:endParaRPr lang="fr-FR" altLang="fr-FR"/>
            </a:p>
          </p:txBody>
        </p:sp>
      </p:grpSp>
      <p:grpSp>
        <p:nvGrpSpPr>
          <p:cNvPr id="20484" name="Groupe 8"/>
          <p:cNvGrpSpPr>
            <a:grpSpLocks/>
          </p:cNvGrpSpPr>
          <p:nvPr/>
        </p:nvGrpSpPr>
        <p:grpSpPr bwMode="auto">
          <a:xfrm>
            <a:off x="1403350" y="1844675"/>
            <a:ext cx="4321175" cy="1787525"/>
            <a:chOff x="1403648" y="1844824"/>
            <a:chExt cx="4320480" cy="1786703"/>
          </a:xfrm>
        </p:grpSpPr>
        <p:pic>
          <p:nvPicPr>
            <p:cNvPr id="20487"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03648" y="1844824"/>
              <a:ext cx="4320480" cy="1786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548088" y="1916229"/>
              <a:ext cx="431731" cy="36019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fr-FR" sz="2800"/>
            </a:p>
          </p:txBody>
        </p:sp>
        <p:sp>
          <p:nvSpPr>
            <p:cNvPr id="8" name="Rectangle 7"/>
            <p:cNvSpPr/>
            <p:nvPr/>
          </p:nvSpPr>
          <p:spPr>
            <a:xfrm>
              <a:off x="2124257" y="1916229"/>
              <a:ext cx="863461" cy="14439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fr-FR" sz="2800"/>
            </a:p>
          </p:txBody>
        </p:sp>
        <p:sp>
          <p:nvSpPr>
            <p:cNvPr id="13" name="Rectangle 12"/>
            <p:cNvSpPr/>
            <p:nvPr/>
          </p:nvSpPr>
          <p:spPr>
            <a:xfrm>
              <a:off x="3348023" y="2312922"/>
              <a:ext cx="1296778" cy="7140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fr-FR" sz="2800"/>
            </a:p>
          </p:txBody>
        </p:sp>
      </p:grpSp>
      <p:pic>
        <p:nvPicPr>
          <p:cNvPr id="20485" name="Image 5"/>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4"/>
          <p:cNvSpPr>
            <a:spLocks noChangeArrowheads="1"/>
          </p:cNvSpPr>
          <p:nvPr/>
        </p:nvSpPr>
        <p:spPr bwMode="auto">
          <a:xfrm>
            <a:off x="5580112" y="72678"/>
            <a:ext cx="3492500" cy="764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FDME</a:t>
            </a:r>
          </a:p>
          <a:p>
            <a:pPr algn="r" eaLnBrk="1" hangingPunct="1">
              <a:spcBef>
                <a:spcPct val="0"/>
              </a:spcBef>
              <a:buFontTx/>
              <a:buNone/>
            </a:pPr>
            <a:r>
              <a:rPr lang="fr-FR" altLang="fr-FR" sz="1800" b="1" dirty="0">
                <a:solidFill>
                  <a:srgbClr val="1A3E71"/>
                </a:solidFill>
              </a:rPr>
              <a:t>Vérification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4294967295"/>
          </p:nvPr>
        </p:nvSpPr>
        <p:spPr>
          <a:xfrm>
            <a:off x="457200" y="908050"/>
            <a:ext cx="8229600" cy="5617294"/>
          </a:xfrm>
        </p:spPr>
        <p:txBody>
          <a:bodyPr/>
          <a:lstStyle/>
          <a:p>
            <a:pPr eaLnBrk="1" hangingPunct="1"/>
            <a:r>
              <a:rPr lang="fr-FR" altLang="fr-FR" dirty="0" smtClean="0"/>
              <a:t>Si un joueur ne possède pas de licence, il est possible, sous la responsabilité du responsable</a:t>
            </a:r>
            <a:r>
              <a:rPr lang="fr-FR" altLang="fr-FR" dirty="0"/>
              <a:t> </a:t>
            </a:r>
            <a:r>
              <a:rPr lang="fr-FR" altLang="fr-FR" dirty="0" smtClean="0"/>
              <a:t>d’équipe de saisir manuellement son nom et prénom</a:t>
            </a:r>
            <a:br>
              <a:rPr lang="fr-FR" altLang="fr-FR" dirty="0" smtClean="0"/>
            </a:br>
            <a:r>
              <a:rPr lang="fr-FR" altLang="fr-FR" dirty="0" smtClean="0">
                <a:sym typeface="Wingdings" panose="05000000000000000000" pitchFamily="2" charset="2"/>
              </a:rPr>
              <a:t> </a:t>
            </a:r>
            <a:r>
              <a:rPr lang="fr-FR" altLang="fr-FR" dirty="0" smtClean="0"/>
              <a:t>Ex : cas du joueur dont la licence est</a:t>
            </a:r>
            <a:r>
              <a:rPr lang="fr-FR" altLang="fr-FR" dirty="0"/>
              <a:t> </a:t>
            </a:r>
            <a:r>
              <a:rPr lang="fr-FR" altLang="fr-FR" dirty="0" smtClean="0"/>
              <a:t>déposée et ou la Ligue a assuré que le joueur serait qualifié à cette date</a:t>
            </a:r>
          </a:p>
          <a:p>
            <a:pPr eaLnBrk="1" hangingPunct="1"/>
            <a:r>
              <a:rPr lang="fr-FR" altLang="fr-FR" dirty="0" smtClean="0"/>
              <a:t>Il revient aux arbitres de vérifier son identité avant de décocher </a:t>
            </a:r>
          </a:p>
        </p:txBody>
      </p:sp>
      <p:pic>
        <p:nvPicPr>
          <p:cNvPr id="20485" name="Imag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4"/>
          <p:cNvSpPr>
            <a:spLocks noChangeArrowheads="1"/>
          </p:cNvSpPr>
          <p:nvPr/>
        </p:nvSpPr>
        <p:spPr bwMode="auto">
          <a:xfrm>
            <a:off x="5580112" y="72008"/>
            <a:ext cx="3492500"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4"/>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6"/>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FDME</a:t>
            </a:r>
          </a:p>
          <a:p>
            <a:pPr algn="r" eaLnBrk="1" hangingPunct="1">
              <a:spcBef>
                <a:spcPct val="0"/>
              </a:spcBef>
              <a:buFontTx/>
              <a:buNone/>
            </a:pPr>
            <a:r>
              <a:rPr lang="fr-FR" altLang="fr-FR" sz="1800" b="1" dirty="0">
                <a:solidFill>
                  <a:srgbClr val="1A3E71"/>
                </a:solidFill>
              </a:rPr>
              <a:t>Vérification</a:t>
            </a:r>
          </a:p>
        </p:txBody>
      </p:sp>
      <p:pic>
        <p:nvPicPr>
          <p:cNvPr id="15" name="Image 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4067944" y="4509120"/>
            <a:ext cx="648072" cy="72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40855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body" idx="4294967295"/>
          </p:nvPr>
        </p:nvSpPr>
        <p:spPr>
          <a:xfrm>
            <a:off x="468313" y="982663"/>
            <a:ext cx="8135937" cy="1944687"/>
          </a:xfrm>
        </p:spPr>
        <p:txBody>
          <a:bodyPr/>
          <a:lstStyle/>
          <a:p>
            <a:pPr eaLnBrk="1" hangingPunct="1"/>
            <a:r>
              <a:rPr lang="fr-FR" altLang="fr-FR" smtClean="0"/>
              <a:t>Cliquez sur			pour afficher les anomalies éventuelles :</a:t>
            </a:r>
          </a:p>
        </p:txBody>
      </p:sp>
      <p:pic>
        <p:nvPicPr>
          <p:cNvPr id="21507" name="Image 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43213" y="982663"/>
            <a:ext cx="21050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Image 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76813" y="1565275"/>
            <a:ext cx="2303462"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Imag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Rectangle 4"/>
          <p:cNvSpPr>
            <a:spLocks noChangeArrowheads="1"/>
          </p:cNvSpPr>
          <p:nvPr/>
        </p:nvSpPr>
        <p:spPr bwMode="auto">
          <a:xfrm>
            <a:off x="5580112" y="72678"/>
            <a:ext cx="34925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5"/>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6"/>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7"/>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FDME</a:t>
            </a:r>
          </a:p>
          <a:p>
            <a:pPr algn="r" eaLnBrk="1" hangingPunct="1">
              <a:spcBef>
                <a:spcPct val="0"/>
              </a:spcBef>
              <a:buFontTx/>
              <a:buNone/>
            </a:pPr>
            <a:r>
              <a:rPr lang="fr-FR" altLang="fr-FR" sz="1800" b="1" dirty="0">
                <a:solidFill>
                  <a:srgbClr val="1A3E71"/>
                </a:solidFill>
              </a:rPr>
              <a:t>Vérification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4294967295"/>
          </p:nvPr>
        </p:nvSpPr>
        <p:spPr>
          <a:xfrm>
            <a:off x="3348038" y="765175"/>
            <a:ext cx="5795962" cy="1873250"/>
          </a:xfrm>
        </p:spPr>
        <p:txBody>
          <a:bodyPr/>
          <a:lstStyle/>
          <a:p>
            <a:pPr marL="355600" indent="-355600" algn="just" eaLnBrk="1" hangingPunct="1"/>
            <a:r>
              <a:rPr lang="fr-FR" altLang="fr-FR" dirty="0" smtClean="0"/>
              <a:t>Téléchargement des données en lien avec </a:t>
            </a:r>
            <a:r>
              <a:rPr lang="fr-FR" altLang="fr-FR" dirty="0" err="1" smtClean="0"/>
              <a:t>Gest</a:t>
            </a:r>
            <a:r>
              <a:rPr lang="fr-FR" altLang="ja-JP" dirty="0" err="1" smtClean="0"/>
              <a:t>'Hand</a:t>
            </a:r>
            <a:endParaRPr lang="fr-FR" altLang="ja-JP" dirty="0" smtClean="0"/>
          </a:p>
          <a:p>
            <a:pPr marL="531813" lvl="1" indent="-179388" eaLnBrk="1" hangingPunct="1"/>
            <a:r>
              <a:rPr lang="fr-FR" altLang="fr-FR" dirty="0" smtClean="0">
                <a:ea typeface="Arial" panose="020B0604020202020204" pitchFamily="34" charset="0"/>
              </a:rPr>
              <a:t>Joueurs/Officiels : Locaux – Visiteurs</a:t>
            </a:r>
          </a:p>
          <a:p>
            <a:pPr marL="531813" lvl="1" indent="-179388" eaLnBrk="1" hangingPunct="1"/>
            <a:r>
              <a:rPr lang="fr-FR" altLang="fr-FR" dirty="0" smtClean="0">
                <a:ea typeface="Arial" panose="020B0604020202020204" pitchFamily="34" charset="0"/>
              </a:rPr>
              <a:t> juges arbitres,</a:t>
            </a:r>
          </a:p>
        </p:txBody>
      </p:sp>
      <p:sp>
        <p:nvSpPr>
          <p:cNvPr id="6150" name="Rectangle 6"/>
          <p:cNvSpPr>
            <a:spLocks noChangeArrowheads="1"/>
          </p:cNvSpPr>
          <p:nvPr/>
        </p:nvSpPr>
        <p:spPr bwMode="auto">
          <a:xfrm>
            <a:off x="179388" y="981075"/>
            <a:ext cx="3024187" cy="1225550"/>
          </a:xfrm>
          <a:prstGeom prst="rect">
            <a:avLst/>
          </a:prstGeom>
          <a:solidFill>
            <a:schemeClr val="bg1"/>
          </a:solidFill>
          <a:ln w="38100">
            <a:solidFill>
              <a:srgbClr val="339966"/>
            </a:solidFill>
            <a:miter lim="800000"/>
            <a:headEnd/>
            <a:tailEnd/>
          </a:ln>
        </p:spPr>
        <p:txBody>
          <a:bodyPr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b="1"/>
              <a:t>Phase 1 :</a:t>
            </a:r>
          </a:p>
          <a:p>
            <a:pPr algn="ctr" eaLnBrk="1" hangingPunct="1">
              <a:spcBef>
                <a:spcPct val="0"/>
              </a:spcBef>
              <a:buFontTx/>
              <a:buNone/>
            </a:pPr>
            <a:r>
              <a:rPr lang="fr-FR" altLang="fr-FR"/>
              <a:t>Préparation de la rencontre</a:t>
            </a:r>
          </a:p>
        </p:txBody>
      </p:sp>
      <p:grpSp>
        <p:nvGrpSpPr>
          <p:cNvPr id="19470" name="Group 14"/>
          <p:cNvGrpSpPr>
            <a:grpSpLocks/>
          </p:cNvGrpSpPr>
          <p:nvPr/>
        </p:nvGrpSpPr>
        <p:grpSpPr bwMode="auto">
          <a:xfrm>
            <a:off x="179388" y="2278063"/>
            <a:ext cx="8964612" cy="2879725"/>
            <a:chOff x="385" y="1344"/>
            <a:chExt cx="5369" cy="1814"/>
          </a:xfrm>
        </p:grpSpPr>
        <p:sp>
          <p:nvSpPr>
            <p:cNvPr id="7181" name="Rectangle 3"/>
            <p:cNvSpPr>
              <a:spLocks noChangeArrowheads="1"/>
            </p:cNvSpPr>
            <p:nvPr/>
          </p:nvSpPr>
          <p:spPr bwMode="auto">
            <a:xfrm>
              <a:off x="2283" y="1661"/>
              <a:ext cx="3471" cy="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5600" indent="-355600">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just" eaLnBrk="1" hangingPunct="1"/>
              <a:r>
                <a:rPr lang="fr-FR" altLang="fr-FR"/>
                <a:t>Dans le gymnase, saisie de la feuille de match et du résultat, sauvegarde des données</a:t>
              </a:r>
            </a:p>
            <a:p>
              <a:pPr algn="just" eaLnBrk="1" hangingPunct="1"/>
              <a:r>
                <a:rPr lang="fr-FR" altLang="fr-FR"/>
                <a:t>Cette opération ne nécessite pas de connexion internet</a:t>
              </a:r>
            </a:p>
          </p:txBody>
        </p:sp>
        <p:sp>
          <p:nvSpPr>
            <p:cNvPr id="7182" name="Rectangle 8"/>
            <p:cNvSpPr>
              <a:spLocks noChangeArrowheads="1"/>
            </p:cNvSpPr>
            <p:nvPr/>
          </p:nvSpPr>
          <p:spPr bwMode="auto">
            <a:xfrm>
              <a:off x="385" y="1842"/>
              <a:ext cx="1724" cy="817"/>
            </a:xfrm>
            <a:prstGeom prst="rect">
              <a:avLst/>
            </a:prstGeom>
            <a:solidFill>
              <a:schemeClr val="bg1"/>
            </a:solidFill>
            <a:ln w="38100">
              <a:solidFill>
                <a:srgbClr val="339966"/>
              </a:solidFill>
              <a:miter lim="800000"/>
              <a:headEnd/>
              <a:tailEnd/>
            </a:ln>
          </p:spPr>
          <p:txBody>
            <a:bodyPr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b="1"/>
                <a:t>Phase 2 :</a:t>
              </a:r>
            </a:p>
            <a:p>
              <a:pPr algn="ctr" eaLnBrk="1" hangingPunct="1">
                <a:spcBef>
                  <a:spcPct val="0"/>
                </a:spcBef>
                <a:buFontTx/>
                <a:buNone/>
              </a:pPr>
              <a:r>
                <a:rPr lang="fr-FR" altLang="fr-FR"/>
                <a:t>Saisie FDME</a:t>
              </a:r>
            </a:p>
          </p:txBody>
        </p:sp>
        <p:sp>
          <p:nvSpPr>
            <p:cNvPr id="7183" name="AutoShape 11"/>
            <p:cNvSpPr>
              <a:spLocks noChangeArrowheads="1"/>
            </p:cNvSpPr>
            <p:nvPr/>
          </p:nvSpPr>
          <p:spPr bwMode="auto">
            <a:xfrm rot="5400000">
              <a:off x="975" y="1435"/>
              <a:ext cx="454" cy="272"/>
            </a:xfrm>
            <a:prstGeom prst="notchedRightArrow">
              <a:avLst>
                <a:gd name="adj1" fmla="val 50000"/>
                <a:gd name="adj2" fmla="val 41728"/>
              </a:avLst>
            </a:prstGeom>
            <a:solidFill>
              <a:srgbClr val="008000"/>
            </a:solidFill>
            <a:ln w="9525">
              <a:solidFill>
                <a:schemeClr val="tx1"/>
              </a:solidFill>
              <a:miter lim="800000"/>
              <a:headEnd/>
              <a:tailEnd/>
            </a:ln>
          </p:spPr>
          <p:txBody>
            <a:bodyPr rot="10800000" vert="eaVert" wrap="none"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sp>
          <p:nvSpPr>
            <p:cNvPr id="7184" name="Line 13"/>
            <p:cNvSpPr>
              <a:spLocks noChangeShapeType="1"/>
            </p:cNvSpPr>
            <p:nvPr/>
          </p:nvSpPr>
          <p:spPr bwMode="auto">
            <a:xfrm>
              <a:off x="1519" y="1570"/>
              <a:ext cx="4083"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19471" name="Group 15"/>
          <p:cNvGrpSpPr>
            <a:grpSpLocks/>
          </p:cNvGrpSpPr>
          <p:nvPr/>
        </p:nvGrpSpPr>
        <p:grpSpPr bwMode="auto">
          <a:xfrm>
            <a:off x="179388" y="4437063"/>
            <a:ext cx="8856662" cy="2305050"/>
            <a:chOff x="431" y="2704"/>
            <a:chExt cx="5261" cy="1452"/>
          </a:xfrm>
        </p:grpSpPr>
        <p:sp>
          <p:nvSpPr>
            <p:cNvPr id="7177" name="Rectangle 9"/>
            <p:cNvSpPr>
              <a:spLocks noChangeArrowheads="1"/>
            </p:cNvSpPr>
            <p:nvPr/>
          </p:nvSpPr>
          <p:spPr bwMode="auto">
            <a:xfrm>
              <a:off x="431" y="3203"/>
              <a:ext cx="1724" cy="817"/>
            </a:xfrm>
            <a:prstGeom prst="rect">
              <a:avLst/>
            </a:prstGeom>
            <a:solidFill>
              <a:schemeClr val="bg1"/>
            </a:solidFill>
            <a:ln w="38100">
              <a:solidFill>
                <a:srgbClr val="339966"/>
              </a:solidFill>
              <a:miter lim="800000"/>
              <a:headEnd/>
              <a:tailEnd/>
            </a:ln>
          </p:spPr>
          <p:txBody>
            <a:bodyPr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b="1"/>
                <a:t>Phase 3 :</a:t>
              </a:r>
            </a:p>
            <a:p>
              <a:pPr algn="ctr" eaLnBrk="1" hangingPunct="1">
                <a:spcBef>
                  <a:spcPct val="0"/>
                </a:spcBef>
                <a:buFontTx/>
                <a:buNone/>
              </a:pPr>
              <a:r>
                <a:rPr lang="fr-FR" altLang="fr-FR"/>
                <a:t>Envoi FDME par internet</a:t>
              </a:r>
            </a:p>
          </p:txBody>
        </p:sp>
        <p:sp>
          <p:nvSpPr>
            <p:cNvPr id="7178" name="Rectangle 3"/>
            <p:cNvSpPr>
              <a:spLocks noChangeArrowheads="1"/>
            </p:cNvSpPr>
            <p:nvPr/>
          </p:nvSpPr>
          <p:spPr bwMode="auto">
            <a:xfrm>
              <a:off x="2313" y="3158"/>
              <a:ext cx="3379" cy="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5600" indent="-355600">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just" eaLnBrk="1" hangingPunct="1"/>
              <a:r>
                <a:rPr lang="fr-FR" altLang="fr-FR"/>
                <a:t>A effectuer dès que la rencontre est terminée</a:t>
              </a:r>
            </a:p>
            <a:p>
              <a:pPr algn="just" eaLnBrk="1" hangingPunct="1"/>
              <a:r>
                <a:rPr lang="fr-FR" altLang="fr-FR"/>
                <a:t>Connexion internet obligatoire </a:t>
              </a:r>
            </a:p>
          </p:txBody>
        </p:sp>
        <p:sp>
          <p:nvSpPr>
            <p:cNvPr id="7179" name="AutoShape 12"/>
            <p:cNvSpPr>
              <a:spLocks noChangeArrowheads="1"/>
            </p:cNvSpPr>
            <p:nvPr/>
          </p:nvSpPr>
          <p:spPr bwMode="auto">
            <a:xfrm rot="5400000">
              <a:off x="975" y="2795"/>
              <a:ext cx="454" cy="272"/>
            </a:xfrm>
            <a:prstGeom prst="notchedRightArrow">
              <a:avLst>
                <a:gd name="adj1" fmla="val 50000"/>
                <a:gd name="adj2" fmla="val 41728"/>
              </a:avLst>
            </a:prstGeom>
            <a:solidFill>
              <a:srgbClr val="008000"/>
            </a:solidFill>
            <a:ln w="9525">
              <a:solidFill>
                <a:schemeClr val="tx1"/>
              </a:solidFill>
              <a:miter lim="800000"/>
              <a:headEnd/>
              <a:tailEnd/>
            </a:ln>
          </p:spPr>
          <p:txBody>
            <a:bodyPr rot="10800000" vert="eaVert" wrap="none"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sp>
          <p:nvSpPr>
            <p:cNvPr id="7180" name="Line 14"/>
            <p:cNvSpPr>
              <a:spLocks noChangeShapeType="1"/>
            </p:cNvSpPr>
            <p:nvPr/>
          </p:nvSpPr>
          <p:spPr bwMode="auto">
            <a:xfrm>
              <a:off x="1565" y="3113"/>
              <a:ext cx="4083"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7174" name="Rectangle 2"/>
          <p:cNvSpPr>
            <a:spLocks noChangeArrowheads="1"/>
          </p:cNvSpPr>
          <p:nvPr/>
        </p:nvSpPr>
        <p:spPr bwMode="auto">
          <a:xfrm>
            <a:off x="900113" y="0"/>
            <a:ext cx="82438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4000"/>
              <a:t>FDME : Schéma De Principe</a:t>
            </a:r>
          </a:p>
        </p:txBody>
      </p:sp>
      <p:pic>
        <p:nvPicPr>
          <p:cNvPr id="7175" name="Imag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0"/>
            <a:ext cx="7858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Image 1"/>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00113" y="627063"/>
            <a:ext cx="8243887"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470"/>
                                        </p:tgtEl>
                                        <p:attrNameLst>
                                          <p:attrName>style.visibility</p:attrName>
                                        </p:attrNameLst>
                                      </p:cBhvr>
                                      <p:to>
                                        <p:strVal val="visible"/>
                                      </p:to>
                                    </p:set>
                                    <p:anim calcmode="lin" valueType="num">
                                      <p:cBhvr additive="base">
                                        <p:cTn id="7" dur="500" fill="hold"/>
                                        <p:tgtEl>
                                          <p:spTgt spid="19470"/>
                                        </p:tgtEl>
                                        <p:attrNameLst>
                                          <p:attrName>ppt_x</p:attrName>
                                        </p:attrNameLst>
                                      </p:cBhvr>
                                      <p:tavLst>
                                        <p:tav tm="0">
                                          <p:val>
                                            <p:strVal val="#ppt_x"/>
                                          </p:val>
                                        </p:tav>
                                        <p:tav tm="100000">
                                          <p:val>
                                            <p:strVal val="#ppt_x"/>
                                          </p:val>
                                        </p:tav>
                                      </p:tavLst>
                                    </p:anim>
                                    <p:anim calcmode="lin" valueType="num">
                                      <p:cBhvr additive="base">
                                        <p:cTn id="8" dur="500" fill="hold"/>
                                        <p:tgtEl>
                                          <p:spTgt spid="19470"/>
                                        </p:tgtEl>
                                        <p:attrNameLst>
                                          <p:attrName>ppt_y</p:attrName>
                                        </p:attrNameLst>
                                      </p:cBhvr>
                                      <p:tavLst>
                                        <p:tav tm="0">
                                          <p:val>
                                            <p:strVal val="1+#ppt_h/2"/>
                                          </p:val>
                                        </p:tav>
                                        <p:tav tm="100000">
                                          <p:val>
                                            <p:strVal val="#ppt_y"/>
                                          </p:val>
                                        </p:tav>
                                      </p:tavLst>
                                    </p:anim>
                                  </p:childTnLst>
                                </p:cTn>
                              </p:par>
                              <p:par>
                                <p:cTn id="9" presetID="9" presetClass="emph" presetSubtype="0" grpId="0" nodeType="withEffect">
                                  <p:stCondLst>
                                    <p:cond delay="0"/>
                                  </p:stCondLst>
                                  <p:childTnLst>
                                    <p:set>
                                      <p:cBhvr rctx="PPT">
                                        <p:cTn id="10" dur="indefinite"/>
                                        <p:tgtEl>
                                          <p:spTgt spid="6150"/>
                                        </p:tgtEl>
                                        <p:attrNameLst>
                                          <p:attrName>style.opacity</p:attrName>
                                        </p:attrNameLst>
                                      </p:cBhvr>
                                      <p:to>
                                        <p:strVal val="0.25"/>
                                      </p:to>
                                    </p:set>
                                    <p:animEffect filter="image" prLst="opacity: 0.25">
                                      <p:cBhvr rctx="IE">
                                        <p:cTn id="11" dur="indefinite"/>
                                        <p:tgtEl>
                                          <p:spTgt spid="6150"/>
                                        </p:tgtEl>
                                      </p:cBhvr>
                                    </p:animEffect>
                                  </p:childTnLst>
                                </p:cTn>
                              </p:par>
                              <p:par>
                                <p:cTn id="12" presetID="9" presetClass="emph" presetSubtype="0" grpId="0" nodeType="withEffect">
                                  <p:stCondLst>
                                    <p:cond delay="0"/>
                                  </p:stCondLst>
                                  <p:childTnLst>
                                    <p:set>
                                      <p:cBhvr rctx="PPT">
                                        <p:cTn id="13" dur="indefinite"/>
                                        <p:tgtEl>
                                          <p:spTgt spid="19459">
                                            <p:txEl>
                                              <p:pRg st="0" end="0"/>
                                            </p:txEl>
                                          </p:spTgt>
                                        </p:tgtEl>
                                        <p:attrNameLst>
                                          <p:attrName>style.opacity</p:attrName>
                                        </p:attrNameLst>
                                      </p:cBhvr>
                                      <p:to>
                                        <p:strVal val="0.25"/>
                                      </p:to>
                                    </p:set>
                                    <p:animEffect filter="image" prLst="opacity: 0.25">
                                      <p:cBhvr rctx="IE">
                                        <p:cTn id="14" dur="indefinite"/>
                                        <p:tgtEl>
                                          <p:spTgt spid="19459">
                                            <p:txEl>
                                              <p:pRg st="0" end="0"/>
                                            </p:txEl>
                                          </p:spTgt>
                                        </p:tgtEl>
                                      </p:cBhvr>
                                    </p:animEffect>
                                  </p:childTnLst>
                                </p:cTn>
                              </p:par>
                              <p:par>
                                <p:cTn id="15" presetID="9" presetClass="emph" presetSubtype="0" grpId="0" nodeType="withEffect">
                                  <p:stCondLst>
                                    <p:cond delay="0"/>
                                  </p:stCondLst>
                                  <p:childTnLst>
                                    <p:set>
                                      <p:cBhvr rctx="PPT">
                                        <p:cTn id="16" dur="indefinite"/>
                                        <p:tgtEl>
                                          <p:spTgt spid="19459">
                                            <p:txEl>
                                              <p:pRg st="1" end="1"/>
                                            </p:txEl>
                                          </p:spTgt>
                                        </p:tgtEl>
                                        <p:attrNameLst>
                                          <p:attrName>style.opacity</p:attrName>
                                        </p:attrNameLst>
                                      </p:cBhvr>
                                      <p:to>
                                        <p:strVal val="0.25"/>
                                      </p:to>
                                    </p:set>
                                    <p:animEffect filter="image" prLst="opacity: 0.25">
                                      <p:cBhvr rctx="IE">
                                        <p:cTn id="17" dur="indefinite"/>
                                        <p:tgtEl>
                                          <p:spTgt spid="19459">
                                            <p:txEl>
                                              <p:pRg st="1" end="1"/>
                                            </p:txEl>
                                          </p:spTgt>
                                        </p:tgtEl>
                                      </p:cBhvr>
                                    </p:animEffect>
                                  </p:childTnLst>
                                </p:cTn>
                              </p:par>
                              <p:par>
                                <p:cTn id="18" presetID="9" presetClass="emph" presetSubtype="0" grpId="0" nodeType="withEffect">
                                  <p:stCondLst>
                                    <p:cond delay="0"/>
                                  </p:stCondLst>
                                  <p:childTnLst>
                                    <p:set>
                                      <p:cBhvr rctx="PPT">
                                        <p:cTn id="19" dur="indefinite"/>
                                        <p:tgtEl>
                                          <p:spTgt spid="19459">
                                            <p:txEl>
                                              <p:pRg st="2" end="2"/>
                                            </p:txEl>
                                          </p:spTgt>
                                        </p:tgtEl>
                                        <p:attrNameLst>
                                          <p:attrName>style.opacity</p:attrName>
                                        </p:attrNameLst>
                                      </p:cBhvr>
                                      <p:to>
                                        <p:strVal val="0.25"/>
                                      </p:to>
                                    </p:set>
                                    <p:animEffect filter="image" prLst="opacity: 0.25">
                                      <p:cBhvr rctx="IE">
                                        <p:cTn id="20" dur="indefinite"/>
                                        <p:tgtEl>
                                          <p:spTgt spid="19459">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9471"/>
                                        </p:tgtEl>
                                        <p:attrNameLst>
                                          <p:attrName>style.visibility</p:attrName>
                                        </p:attrNameLst>
                                      </p:cBhvr>
                                      <p:to>
                                        <p:strVal val="visible"/>
                                      </p:to>
                                    </p:set>
                                    <p:anim calcmode="lin" valueType="num">
                                      <p:cBhvr additive="base">
                                        <p:cTn id="25" dur="500" fill="hold"/>
                                        <p:tgtEl>
                                          <p:spTgt spid="19471"/>
                                        </p:tgtEl>
                                        <p:attrNameLst>
                                          <p:attrName>ppt_x</p:attrName>
                                        </p:attrNameLst>
                                      </p:cBhvr>
                                      <p:tavLst>
                                        <p:tav tm="0">
                                          <p:val>
                                            <p:strVal val="#ppt_x"/>
                                          </p:val>
                                        </p:tav>
                                        <p:tav tm="100000">
                                          <p:val>
                                            <p:strVal val="#ppt_x"/>
                                          </p:val>
                                        </p:tav>
                                      </p:tavLst>
                                    </p:anim>
                                    <p:anim calcmode="lin" valueType="num">
                                      <p:cBhvr additive="base">
                                        <p:cTn id="26" dur="500" fill="hold"/>
                                        <p:tgtEl>
                                          <p:spTgt spid="19471"/>
                                        </p:tgtEl>
                                        <p:attrNameLst>
                                          <p:attrName>ppt_y</p:attrName>
                                        </p:attrNameLst>
                                      </p:cBhvr>
                                      <p:tavLst>
                                        <p:tav tm="0">
                                          <p:val>
                                            <p:strVal val="1+#ppt_h/2"/>
                                          </p:val>
                                        </p:tav>
                                        <p:tav tm="100000">
                                          <p:val>
                                            <p:strVal val="#ppt_y"/>
                                          </p:val>
                                        </p:tav>
                                      </p:tavLst>
                                    </p:anim>
                                  </p:childTnLst>
                                </p:cTn>
                              </p:par>
                              <p:par>
                                <p:cTn id="27" presetID="9" presetClass="emph" presetSubtype="0" nodeType="withEffect">
                                  <p:stCondLst>
                                    <p:cond delay="0"/>
                                  </p:stCondLst>
                                  <p:childTnLst>
                                    <p:set>
                                      <p:cBhvr rctx="PPT">
                                        <p:cTn id="28" dur="indefinite"/>
                                        <p:tgtEl>
                                          <p:spTgt spid="19470"/>
                                        </p:tgtEl>
                                        <p:attrNameLst>
                                          <p:attrName>style.opacity</p:attrName>
                                        </p:attrNameLst>
                                      </p:cBhvr>
                                      <p:to>
                                        <p:strVal val="0.25"/>
                                      </p:to>
                                    </p:set>
                                    <p:animEffect filter="image" prLst="opacity: 0.25">
                                      <p:cBhvr rctx="IE">
                                        <p:cTn id="29" dur="indefinite"/>
                                        <p:tgtEl>
                                          <p:spTgt spid="19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P spid="61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468313" y="809625"/>
            <a:ext cx="8229600" cy="5356225"/>
          </a:xfrm>
        </p:spPr>
        <p:txBody>
          <a:bodyPr/>
          <a:lstStyle/>
          <a:p>
            <a:pPr eaLnBrk="1" hangingPunct="1">
              <a:buFontTx/>
              <a:buNone/>
            </a:pPr>
            <a:r>
              <a:rPr lang="fr-FR" altLang="fr-FR" b="1" smtClean="0">
                <a:solidFill>
                  <a:srgbClr val="008000"/>
                </a:solidFill>
              </a:rPr>
              <a:t>	</a:t>
            </a:r>
            <a:r>
              <a:rPr lang="fr-FR" altLang="fr-FR" b="1" smtClean="0">
                <a:solidFill>
                  <a:srgbClr val="1A3E71"/>
                </a:solidFill>
              </a:rPr>
              <a:t>Cas des joueurs sans licence avec justificatif d'identité</a:t>
            </a:r>
          </a:p>
          <a:p>
            <a:pPr algn="just" eaLnBrk="1" hangingPunct="1"/>
            <a:r>
              <a:rPr lang="fr-FR" altLang="fr-FR" smtClean="0"/>
              <a:t>Un joueur(euse) dont la Licence n'apparaît pas sur la FDME doit justifier de son identité à l'aide d'un justificatif d'identité avec photo</a:t>
            </a:r>
          </a:p>
          <a:p>
            <a:pPr algn="just" eaLnBrk="1" hangingPunct="1"/>
            <a:r>
              <a:rPr lang="fr-FR" altLang="fr-FR" smtClean="0"/>
              <a:t>Le justificatif d'identité avec photographie peut être présenté sous le format papier classique mais aussi au format numérique </a:t>
            </a:r>
          </a:p>
          <a:p>
            <a:pPr algn="just" eaLnBrk="1" hangingPunct="1"/>
            <a:r>
              <a:rPr lang="fr-FR" altLang="fr-FR" smtClean="0"/>
              <a:t>Le juge arbitre doit décocher la case « INV » sur la feuille après vérification du justificatif d'identité avec photo.</a:t>
            </a:r>
          </a:p>
        </p:txBody>
      </p:sp>
      <p:pic>
        <p:nvPicPr>
          <p:cNvPr id="22531" name="Imag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4"/>
          <p:cNvSpPr>
            <a:spLocks noChangeArrowheads="1"/>
          </p:cNvSpPr>
          <p:nvPr/>
        </p:nvSpPr>
        <p:spPr bwMode="auto">
          <a:xfrm>
            <a:off x="5580112" y="72678"/>
            <a:ext cx="34925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FDME</a:t>
            </a:r>
          </a:p>
          <a:p>
            <a:pPr algn="r" eaLnBrk="1" hangingPunct="1">
              <a:spcBef>
                <a:spcPct val="0"/>
              </a:spcBef>
              <a:buFontTx/>
              <a:buNone/>
            </a:pPr>
            <a:r>
              <a:rPr lang="fr-FR" altLang="fr-FR" sz="1800" b="1" dirty="0">
                <a:solidFill>
                  <a:srgbClr val="1A3E71"/>
                </a:solidFill>
              </a:rPr>
              <a:t>Vérification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a:xfrm>
            <a:off x="250825" y="800100"/>
            <a:ext cx="8569325" cy="5437188"/>
          </a:xfrm>
        </p:spPr>
        <p:txBody>
          <a:bodyPr/>
          <a:lstStyle/>
          <a:p>
            <a:pPr eaLnBrk="1" hangingPunct="1">
              <a:buFontTx/>
              <a:buNone/>
            </a:pPr>
            <a:r>
              <a:rPr lang="fr-FR" altLang="fr-FR" b="1" smtClean="0">
                <a:solidFill>
                  <a:srgbClr val="008000"/>
                </a:solidFill>
              </a:rPr>
              <a:t>	</a:t>
            </a:r>
            <a:r>
              <a:rPr lang="fr-FR" altLang="fr-FR" b="1" smtClean="0">
                <a:solidFill>
                  <a:srgbClr val="1A3E71"/>
                </a:solidFill>
              </a:rPr>
              <a:t>Cas des joueurs sans licence et sans justificatif d'identité</a:t>
            </a:r>
          </a:p>
          <a:p>
            <a:pPr eaLnBrk="1" hangingPunct="1"/>
            <a:r>
              <a:rPr lang="fr-FR" altLang="fr-FR" smtClean="0"/>
              <a:t>Un joueur(euse) dont la licence n'apparaît pas sur la FDME et qui ne peut pas présenter de justificatif d'identité avec photo ne peut pas être inscrit(e) sur la feuille de match et ne peut pas prendre part à la rencontre.</a:t>
            </a:r>
          </a:p>
        </p:txBody>
      </p:sp>
      <p:pic>
        <p:nvPicPr>
          <p:cNvPr id="23555" name="Imag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4"/>
          <p:cNvSpPr>
            <a:spLocks noChangeArrowheads="1"/>
          </p:cNvSpPr>
          <p:nvPr/>
        </p:nvSpPr>
        <p:spPr bwMode="auto">
          <a:xfrm>
            <a:off x="5580112" y="72678"/>
            <a:ext cx="34925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FDME</a:t>
            </a:r>
          </a:p>
          <a:p>
            <a:pPr algn="r" eaLnBrk="1" hangingPunct="1">
              <a:spcBef>
                <a:spcPct val="0"/>
              </a:spcBef>
              <a:buFontTx/>
              <a:buNone/>
            </a:pPr>
            <a:r>
              <a:rPr lang="fr-FR" altLang="fr-FR" sz="1800" b="1" dirty="0">
                <a:solidFill>
                  <a:srgbClr val="1A3E71"/>
                </a:solidFill>
              </a:rPr>
              <a:t>Vérification</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4294967295"/>
          </p:nvPr>
        </p:nvSpPr>
        <p:spPr>
          <a:xfrm>
            <a:off x="250825" y="800100"/>
            <a:ext cx="8569325" cy="5437188"/>
          </a:xfrm>
        </p:spPr>
        <p:txBody>
          <a:bodyPr/>
          <a:lstStyle/>
          <a:p>
            <a:pPr eaLnBrk="1" hangingPunct="1"/>
            <a:r>
              <a:rPr lang="fr-FR" altLang="fr-FR" smtClean="0"/>
              <a:t>Les juges-arbitres doivent prévenir le joueur(euse) ou dans le cas d’un joueur(euse) </a:t>
            </a:r>
            <a:r>
              <a:rPr lang="fr-FR" altLang="fr-FR" b="1" smtClean="0"/>
              <a:t>mineur(e) </a:t>
            </a:r>
            <a:r>
              <a:rPr lang="fr-FR" altLang="fr-FR" smtClean="0"/>
              <a:t>concerné, l’officiel responsable de l'équipe majeur,  pour lui signifier son interdiction de jouer et doivent le retirer de la FDME</a:t>
            </a:r>
          </a:p>
          <a:p>
            <a:pPr eaLnBrk="1" hangingPunct="1"/>
            <a:r>
              <a:rPr lang="fr-FR" altLang="fr-FR" smtClean="0"/>
              <a:t>Si le joueur(euse) ou son responsable exige qu'il joue malgré l'interdiction des juges-arbitres, alors les juges arbitres doivent laisser cochée la case «INV» et noter un commentaire</a:t>
            </a:r>
          </a:p>
        </p:txBody>
      </p:sp>
      <p:pic>
        <p:nvPicPr>
          <p:cNvPr id="24579" name="Imag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4"/>
          <p:cNvSpPr>
            <a:spLocks noChangeArrowheads="1"/>
          </p:cNvSpPr>
          <p:nvPr/>
        </p:nvSpPr>
        <p:spPr bwMode="auto">
          <a:xfrm>
            <a:off x="5580112" y="72678"/>
            <a:ext cx="34925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FDME</a:t>
            </a:r>
          </a:p>
          <a:p>
            <a:pPr algn="r" eaLnBrk="1" hangingPunct="1">
              <a:spcBef>
                <a:spcPct val="0"/>
              </a:spcBef>
              <a:buFontTx/>
              <a:buNone/>
            </a:pPr>
            <a:r>
              <a:rPr lang="fr-FR" altLang="fr-FR" sz="1800" b="1" dirty="0">
                <a:solidFill>
                  <a:srgbClr val="1A3E71"/>
                </a:solidFill>
              </a:rPr>
              <a:t>Vérification</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idx="4294967295"/>
          </p:nvPr>
        </p:nvSpPr>
        <p:spPr>
          <a:xfrm>
            <a:off x="395288" y="476250"/>
            <a:ext cx="8424862" cy="2808288"/>
          </a:xfrm>
        </p:spPr>
        <p:txBody>
          <a:bodyPr/>
          <a:lstStyle/>
          <a:p>
            <a:pPr eaLnBrk="1" hangingPunct="1"/>
            <a:r>
              <a:rPr lang="fr-FR" altLang="fr-FR" dirty="0" smtClean="0"/>
              <a:t>Blocage de la feuille de match par les juges arbitres (Onglet Résultat)</a:t>
            </a:r>
          </a:p>
          <a:p>
            <a:pPr marL="625475" lvl="1" indent="-387350" eaLnBrk="1" hangingPunct="1"/>
            <a:r>
              <a:rPr lang="fr-FR" altLang="fr-FR" dirty="0" smtClean="0">
                <a:ea typeface="Arial" panose="020B0604020202020204" pitchFamily="34" charset="0"/>
              </a:rPr>
              <a:t>Avec leur clef USB de signature :</a:t>
            </a:r>
          </a:p>
          <a:p>
            <a:pPr marL="895350" lvl="2" indent="-269875" eaLnBrk="1" hangingPunct="1"/>
            <a:r>
              <a:rPr lang="fr-FR" altLang="fr-FR" dirty="0" smtClean="0">
                <a:ea typeface="Arial" panose="020B0604020202020204" pitchFamily="34" charset="0"/>
              </a:rPr>
              <a:t>Introduire la clé USB dans l'</a:t>
            </a:r>
            <a:r>
              <a:rPr lang="fr-FR" altLang="ja-JP" dirty="0" smtClean="0">
                <a:ea typeface="MS PGothic" panose="020B0600070205080204" pitchFamily="34" charset="-128"/>
              </a:rPr>
              <a:t>ordinateur</a:t>
            </a:r>
          </a:p>
          <a:p>
            <a:pPr marL="895350" lvl="2" indent="-269875" eaLnBrk="1" hangingPunct="1"/>
            <a:r>
              <a:rPr lang="fr-FR" altLang="fr-FR" dirty="0" smtClean="0">
                <a:ea typeface="Arial" panose="020B0604020202020204" pitchFamily="34" charset="0"/>
              </a:rPr>
              <a:t>Cliquez sur au moins le nom d'un juge arbitre</a:t>
            </a:r>
          </a:p>
          <a:p>
            <a:pPr marL="895350" lvl="2" indent="-269875" eaLnBrk="1" hangingPunct="1"/>
            <a:r>
              <a:rPr lang="fr-FR" altLang="fr-FR" dirty="0" smtClean="0">
                <a:ea typeface="Arial" panose="020B0604020202020204" pitchFamily="34" charset="0"/>
              </a:rPr>
              <a:t>Attendre que Windows la reconnaisse avant de cliquer sur le bouton « signature ». </a:t>
            </a:r>
          </a:p>
        </p:txBody>
      </p:sp>
      <p:pic>
        <p:nvPicPr>
          <p:cNvPr id="25603" name="Imag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69050" y="3068638"/>
            <a:ext cx="197802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ZoneTexte 3"/>
          <p:cNvSpPr txBox="1">
            <a:spLocks noChangeArrowheads="1"/>
          </p:cNvSpPr>
          <p:nvPr/>
        </p:nvSpPr>
        <p:spPr bwMode="auto">
          <a:xfrm>
            <a:off x="395288" y="3213100"/>
            <a:ext cx="5761037"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buFontTx/>
              <a:buNone/>
            </a:pPr>
            <a:r>
              <a:rPr lang="fr-FR" altLang="fr-FR" b="1">
                <a:solidFill>
                  <a:srgbClr val="1A3E71"/>
                </a:solidFill>
              </a:rPr>
              <a:t>Avant la rencontre, signature :</a:t>
            </a:r>
          </a:p>
          <a:p>
            <a:pPr eaLnBrk="1" hangingPunct="1"/>
            <a:r>
              <a:rPr lang="fr-FR" altLang="fr-FR"/>
              <a:t>Un des juges arbitres ; cette signature bloque la FDME et les autres signatures</a:t>
            </a:r>
          </a:p>
          <a:p>
            <a:pPr eaLnBrk="1" hangingPunct="1"/>
            <a:r>
              <a:rPr lang="fr-FR" altLang="fr-FR"/>
              <a:t>Pas les officiels responsables d'équipes</a:t>
            </a:r>
          </a:p>
          <a:p>
            <a:pPr eaLnBrk="1" hangingPunct="1"/>
            <a:r>
              <a:rPr lang="fr-FR" altLang="fr-FR"/>
              <a:t>Pas Chronométreur/Secrétaire</a:t>
            </a:r>
          </a:p>
        </p:txBody>
      </p:sp>
      <p:pic>
        <p:nvPicPr>
          <p:cNvPr id="25605" name="Imag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4"/>
          <p:cNvSpPr>
            <a:spLocks noChangeArrowheads="1"/>
          </p:cNvSpPr>
          <p:nvPr/>
        </p:nvSpPr>
        <p:spPr bwMode="auto">
          <a:xfrm>
            <a:off x="5580112" y="72678"/>
            <a:ext cx="3492500" cy="620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FDME</a:t>
            </a:r>
          </a:p>
          <a:p>
            <a:pPr algn="r" eaLnBrk="1" hangingPunct="1">
              <a:spcBef>
                <a:spcPct val="0"/>
              </a:spcBef>
              <a:buFontTx/>
              <a:buNone/>
            </a:pPr>
            <a:r>
              <a:rPr lang="fr-FR" altLang="fr-FR" sz="1800" b="1" dirty="0">
                <a:solidFill>
                  <a:srgbClr val="1A3E71"/>
                </a:solidFill>
              </a:rPr>
              <a:t>Vérification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24"/>
                                        </p:tgtEl>
                                        <p:attrNameLst>
                                          <p:attrName>style.visibility</p:attrName>
                                        </p:attrNameLst>
                                      </p:cBhvr>
                                      <p:to>
                                        <p:strVal val="visible"/>
                                      </p:to>
                                    </p:set>
                                    <p:anim calcmode="lin" valueType="num">
                                      <p:cBhvr additive="base">
                                        <p:cTn id="7" dur="500" fill="hold"/>
                                        <p:tgtEl>
                                          <p:spTgt spid="30724"/>
                                        </p:tgtEl>
                                        <p:attrNameLst>
                                          <p:attrName>ppt_x</p:attrName>
                                        </p:attrNameLst>
                                      </p:cBhvr>
                                      <p:tavLst>
                                        <p:tav tm="0">
                                          <p:val>
                                            <p:strVal val="#ppt_x"/>
                                          </p:val>
                                        </p:tav>
                                        <p:tav tm="100000">
                                          <p:val>
                                            <p:strVal val="#ppt_x"/>
                                          </p:val>
                                        </p:tav>
                                      </p:tavLst>
                                    </p:anim>
                                    <p:anim calcmode="lin" valueType="num">
                                      <p:cBhvr additive="base">
                                        <p:cTn id="8" dur="500" fill="hold"/>
                                        <p:tgtEl>
                                          <p:spTgt spid="307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idx="4294967295"/>
          </p:nvPr>
        </p:nvSpPr>
        <p:spPr>
          <a:xfrm>
            <a:off x="684213" y="981075"/>
            <a:ext cx="5759450" cy="2952750"/>
          </a:xfrm>
        </p:spPr>
        <p:txBody>
          <a:bodyPr/>
          <a:lstStyle/>
          <a:p>
            <a:pPr lvl="1" eaLnBrk="1" hangingPunct="1"/>
            <a:r>
              <a:rPr lang="fr-FR" altLang="fr-FR" dirty="0" smtClean="0">
                <a:ea typeface="Arial" panose="020B0604020202020204" pitchFamily="34" charset="0"/>
              </a:rPr>
              <a:t>Sans votre clef USB de signature</a:t>
            </a:r>
          </a:p>
          <a:p>
            <a:pPr lvl="2" eaLnBrk="1" hangingPunct="1"/>
            <a:r>
              <a:rPr lang="fr-FR" altLang="fr-FR" dirty="0" smtClean="0">
                <a:ea typeface="Arial" panose="020B0604020202020204" pitchFamily="34" charset="0"/>
              </a:rPr>
              <a:t>Cliquer sur votre nom,</a:t>
            </a:r>
          </a:p>
          <a:p>
            <a:pPr lvl="2" eaLnBrk="1" hangingPunct="1"/>
            <a:r>
              <a:rPr lang="fr-FR" altLang="fr-FR" dirty="0" smtClean="0">
                <a:ea typeface="Arial" panose="020B0604020202020204" pitchFamily="34" charset="0"/>
              </a:rPr>
              <a:t>Dans la fenêtre qui s'</a:t>
            </a:r>
            <a:r>
              <a:rPr lang="fr-FR" altLang="ja-JP" dirty="0" smtClean="0">
                <a:ea typeface="MS PGothic" panose="020B0600070205080204" pitchFamily="34" charset="-128"/>
              </a:rPr>
              <a:t>affiche :</a:t>
            </a:r>
          </a:p>
          <a:p>
            <a:pPr lvl="2" eaLnBrk="1" hangingPunct="1"/>
            <a:r>
              <a:rPr lang="fr-FR" altLang="fr-FR" dirty="0" smtClean="0">
                <a:ea typeface="Arial" panose="020B0604020202020204" pitchFamily="34" charset="0"/>
              </a:rPr>
              <a:t>Saisir votre mot de passe</a:t>
            </a:r>
          </a:p>
          <a:p>
            <a:pPr lvl="2" eaLnBrk="1" hangingPunct="1"/>
            <a:r>
              <a:rPr lang="fr-FR" altLang="fr-FR" dirty="0" smtClean="0">
                <a:ea typeface="Arial" panose="020B0604020202020204" pitchFamily="34" charset="0"/>
              </a:rPr>
              <a:t>Saisir la confirmation de votre mot de passe</a:t>
            </a:r>
          </a:p>
          <a:p>
            <a:pPr lvl="2" eaLnBrk="1" hangingPunct="1"/>
            <a:r>
              <a:rPr lang="fr-FR" altLang="fr-FR" dirty="0" smtClean="0">
                <a:ea typeface="Arial" panose="020B0604020202020204" pitchFamily="34" charset="0"/>
              </a:rPr>
              <a:t>Cliquez sur Signature</a:t>
            </a:r>
          </a:p>
          <a:p>
            <a:pPr eaLnBrk="1" hangingPunct="1"/>
            <a:endParaRPr lang="fr-FR" altLang="fr-FR" dirty="0" smtClean="0"/>
          </a:p>
        </p:txBody>
      </p:sp>
      <p:pic>
        <p:nvPicPr>
          <p:cNvPr id="26627" name="Imag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43663" y="1125538"/>
            <a:ext cx="2492375"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Imag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87450" y="3860800"/>
            <a:ext cx="4967288"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Imag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4"/>
          <p:cNvSpPr>
            <a:spLocks noChangeArrowheads="1"/>
          </p:cNvSpPr>
          <p:nvPr/>
        </p:nvSpPr>
        <p:spPr bwMode="auto">
          <a:xfrm>
            <a:off x="5580112" y="72678"/>
            <a:ext cx="3492500" cy="620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5"/>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6"/>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7"/>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FDME</a:t>
            </a:r>
          </a:p>
          <a:p>
            <a:pPr algn="r" eaLnBrk="1" hangingPunct="1">
              <a:spcBef>
                <a:spcPct val="0"/>
              </a:spcBef>
              <a:buFontTx/>
              <a:buNone/>
            </a:pPr>
            <a:r>
              <a:rPr lang="fr-FR" altLang="fr-FR" sz="1800" b="1" dirty="0">
                <a:solidFill>
                  <a:srgbClr val="1A3E71"/>
                </a:solidFill>
              </a:rPr>
              <a:t>Vérification</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body" idx="4294967295"/>
          </p:nvPr>
        </p:nvSpPr>
        <p:spPr>
          <a:xfrm>
            <a:off x="684213" y="1052513"/>
            <a:ext cx="7920037" cy="5184775"/>
          </a:xfrm>
        </p:spPr>
        <p:txBody>
          <a:bodyPr/>
          <a:lstStyle/>
          <a:p>
            <a:pPr marL="542925" indent="-542925" eaLnBrk="1" hangingPunct="1"/>
            <a:r>
              <a:rPr lang="fr-FR" altLang="fr-FR" dirty="0" smtClean="0"/>
              <a:t>Le secrétaire doit utiliser :</a:t>
            </a:r>
          </a:p>
          <a:p>
            <a:pPr lvl="1" eaLnBrk="1" hangingPunct="1"/>
            <a:r>
              <a:rPr lang="fr-FR" altLang="fr-FR" dirty="0" smtClean="0">
                <a:ea typeface="Arial" panose="020B0604020202020204" pitchFamily="34" charset="0"/>
              </a:rPr>
              <a:t>Soit la feuille de </a:t>
            </a:r>
            <a:r>
              <a:rPr lang="fr-FR" altLang="fr-FR" sz="2800" b="1" dirty="0" smtClean="0">
                <a:solidFill>
                  <a:srgbClr val="1A3E71"/>
                </a:solidFill>
                <a:ea typeface="Arial" panose="020B0604020202020204" pitchFamily="34" charset="0"/>
              </a:rPr>
              <a:t>G</a:t>
            </a:r>
            <a:r>
              <a:rPr lang="fr-FR" altLang="fr-FR" dirty="0" smtClean="0">
                <a:ea typeface="Arial" panose="020B0604020202020204" pitchFamily="34" charset="0"/>
              </a:rPr>
              <a:t>estion </a:t>
            </a:r>
            <a:r>
              <a:rPr lang="fr-FR" altLang="fr-FR" sz="2800" b="1" dirty="0" smtClean="0">
                <a:solidFill>
                  <a:srgbClr val="1A3E71"/>
                </a:solidFill>
                <a:ea typeface="Arial" panose="020B0604020202020204" pitchFamily="34" charset="0"/>
              </a:rPr>
              <a:t>D</a:t>
            </a:r>
            <a:r>
              <a:rPr lang="fr-FR" altLang="fr-FR" dirty="0" smtClean="0">
                <a:ea typeface="Arial" panose="020B0604020202020204" pitchFamily="34" charset="0"/>
              </a:rPr>
              <a:t>e </a:t>
            </a:r>
            <a:r>
              <a:rPr lang="fr-FR" altLang="fr-FR" sz="2800" b="1" dirty="0" smtClean="0">
                <a:solidFill>
                  <a:srgbClr val="1A3E71"/>
                </a:solidFill>
                <a:ea typeface="Arial" panose="020B0604020202020204" pitchFamily="34" charset="0"/>
              </a:rPr>
              <a:t>M</a:t>
            </a:r>
            <a:r>
              <a:rPr lang="fr-FR" altLang="fr-FR" dirty="0" smtClean="0">
                <a:ea typeface="Arial" panose="020B0604020202020204" pitchFamily="34" charset="0"/>
              </a:rPr>
              <a:t>atch </a:t>
            </a:r>
            <a:r>
              <a:rPr lang="fr-FR" altLang="fr-FR" sz="2800" b="1" dirty="0" err="1" smtClean="0">
                <a:solidFill>
                  <a:srgbClr val="1A3E71"/>
                </a:solidFill>
                <a:ea typeface="Arial" panose="020B0604020202020204" pitchFamily="34" charset="0"/>
              </a:rPr>
              <a:t>E</a:t>
            </a:r>
            <a:r>
              <a:rPr lang="fr-FR" altLang="fr-FR" dirty="0" err="1" smtClean="0">
                <a:ea typeface="Arial" panose="020B0604020202020204" pitchFamily="34" charset="0"/>
              </a:rPr>
              <a:t>lectronique</a:t>
            </a:r>
            <a:r>
              <a:rPr lang="fr-FR" altLang="fr-FR" dirty="0" smtClean="0">
                <a:ea typeface="Arial" panose="020B0604020202020204" pitchFamily="34" charset="0"/>
              </a:rPr>
              <a:t> (GDME)</a:t>
            </a:r>
          </a:p>
          <a:p>
            <a:pPr lvl="1" eaLnBrk="1" hangingPunct="1"/>
            <a:r>
              <a:rPr lang="fr-FR" altLang="fr-FR" dirty="0" smtClean="0">
                <a:ea typeface="Arial" panose="020B0604020202020204" pitchFamily="34" charset="0"/>
              </a:rPr>
              <a:t>Soit la feuille de table manuelle si le PC est indisponible</a:t>
            </a:r>
          </a:p>
        </p:txBody>
      </p:sp>
      <p:sp>
        <p:nvSpPr>
          <p:cNvPr id="27651" name="Rectangle 2"/>
          <p:cNvSpPr>
            <a:spLocks noChangeArrowheads="1"/>
          </p:cNvSpPr>
          <p:nvPr/>
        </p:nvSpPr>
        <p:spPr bwMode="auto">
          <a:xfrm>
            <a:off x="900113" y="0"/>
            <a:ext cx="82438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4000"/>
              <a:t>FDME : Pendant la Rencontre</a:t>
            </a:r>
          </a:p>
        </p:txBody>
      </p:sp>
      <p:pic>
        <p:nvPicPr>
          <p:cNvPr id="27652" name="Imag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7858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Image 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00113" y="627063"/>
            <a:ext cx="8243887"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ChangeArrowheads="1"/>
          </p:cNvSpPr>
          <p:nvPr/>
        </p:nvSpPr>
        <p:spPr bwMode="auto">
          <a:xfrm>
            <a:off x="900113" y="0"/>
            <a:ext cx="82438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4000"/>
              <a:t>GDME : Feuille De Table Manuelle</a:t>
            </a:r>
          </a:p>
        </p:txBody>
      </p:sp>
      <p:pic>
        <p:nvPicPr>
          <p:cNvPr id="28676" name="Imag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7858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Image 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00113" y="627063"/>
            <a:ext cx="8243887"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1560" y="787505"/>
            <a:ext cx="8281044" cy="6059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900113" y="0"/>
            <a:ext cx="82438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4000"/>
              <a:t>La GDME</a:t>
            </a:r>
          </a:p>
        </p:txBody>
      </p:sp>
      <p:pic>
        <p:nvPicPr>
          <p:cNvPr id="30723" name="Imag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7858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Image 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00113" y="627063"/>
            <a:ext cx="8243887"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Image 1"/>
          <p:cNvPicPr>
            <a:picLocks noChangeAspect="1"/>
          </p:cNvPicPr>
          <p:nvPr/>
        </p:nvPicPr>
        <p:blipFill>
          <a:blip r:embed="rId7" cstate="screen">
            <a:extLst>
              <a:ext uri="{28A0092B-C50C-407E-A947-70E740481C1C}">
                <a14:useLocalDpi xmlns:a14="http://schemas.microsoft.com/office/drawing/2010/main"/>
              </a:ext>
            </a:extLst>
          </a:blip>
          <a:srcRect b="28178"/>
          <a:stretch>
            <a:fillRect/>
          </a:stretch>
        </p:blipFill>
        <p:spPr bwMode="auto">
          <a:xfrm>
            <a:off x="0" y="1309688"/>
            <a:ext cx="9144000"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body" idx="4294967295"/>
          </p:nvPr>
        </p:nvSpPr>
        <p:spPr>
          <a:xfrm>
            <a:off x="254249" y="836712"/>
            <a:ext cx="8334375" cy="593130"/>
          </a:xfrm>
        </p:spPr>
        <p:txBody>
          <a:bodyPr/>
          <a:lstStyle/>
          <a:p>
            <a:pPr eaLnBrk="1" hangingPunct="1">
              <a:lnSpc>
                <a:spcPct val="90000"/>
              </a:lnSpc>
            </a:pPr>
            <a:r>
              <a:rPr lang="fr-FR" altLang="fr-FR" dirty="0">
                <a:sym typeface="Wingdings" panose="05000000000000000000" pitchFamily="2" charset="2"/>
              </a:rPr>
              <a:t>Appuyer sur </a:t>
            </a:r>
            <a:r>
              <a:rPr lang="fr-FR" altLang="fr-FR" dirty="0" smtClean="0">
                <a:sym typeface="Wingdings" panose="05000000000000000000" pitchFamily="2" charset="2"/>
              </a:rPr>
              <a:t>: </a:t>
            </a:r>
            <a:r>
              <a:rPr lang="fr-FR" altLang="fr-FR" dirty="0" smtClean="0"/>
              <a:t>« Alt – T »    </a:t>
            </a:r>
            <a:r>
              <a:rPr lang="fr-FR" altLang="fr-FR" dirty="0" smtClean="0">
                <a:solidFill>
                  <a:srgbClr val="FF0000"/>
                </a:solidFill>
              </a:rPr>
              <a:t>ou</a:t>
            </a:r>
            <a:r>
              <a:rPr lang="fr-FR" altLang="fr-FR" dirty="0" smtClean="0"/>
              <a:t> 	</a:t>
            </a:r>
            <a:r>
              <a:rPr lang="fr-FR" altLang="fr-FR" dirty="0" smtClean="0">
                <a:sym typeface="Wingdings" panose="05000000000000000000" pitchFamily="2" charset="2"/>
              </a:rPr>
              <a:t>« Alt –N »</a:t>
            </a:r>
            <a:endParaRPr lang="fr-FR" altLang="fr-FR" dirty="0" smtClean="0"/>
          </a:p>
        </p:txBody>
      </p:sp>
      <p:pic>
        <p:nvPicPr>
          <p:cNvPr id="31747" name="Picture 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512" y="2256110"/>
            <a:ext cx="359886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8"/>
          <p:cNvSpPr>
            <a:spLocks noChangeArrowheads="1"/>
          </p:cNvSpPr>
          <p:nvPr/>
        </p:nvSpPr>
        <p:spPr bwMode="auto">
          <a:xfrm>
            <a:off x="1836862" y="3191147"/>
            <a:ext cx="431800" cy="2889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grpSp>
        <p:nvGrpSpPr>
          <p:cNvPr id="31749" name="Group 19"/>
          <p:cNvGrpSpPr>
            <a:grpSpLocks/>
          </p:cNvGrpSpPr>
          <p:nvPr/>
        </p:nvGrpSpPr>
        <p:grpSpPr bwMode="auto">
          <a:xfrm>
            <a:off x="1260600" y="3551510"/>
            <a:ext cx="4419600" cy="3117850"/>
            <a:chOff x="839" y="1933"/>
            <a:chExt cx="2784" cy="1964"/>
          </a:xfrm>
        </p:grpSpPr>
        <p:pic>
          <p:nvPicPr>
            <p:cNvPr id="31756" name="Picture 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39" y="2931"/>
              <a:ext cx="2784" cy="966"/>
            </a:xfrm>
            <a:prstGeom prst="rect">
              <a:avLst/>
            </a:prstGeom>
            <a:noFill/>
            <a:ln w="38100">
              <a:solidFill>
                <a:srgbClr val="339966"/>
              </a:solidFill>
              <a:miter lim="800000"/>
              <a:headEnd/>
              <a:tailEnd/>
            </a:ln>
            <a:extLst>
              <a:ext uri="{909E8E84-426E-40DD-AFC4-6F175D3DCCD1}">
                <a14:hiddenFill xmlns:a14="http://schemas.microsoft.com/office/drawing/2010/main">
                  <a:solidFill>
                    <a:srgbClr val="FFFFFF"/>
                  </a:solidFill>
                </a14:hiddenFill>
              </a:ext>
            </a:extLst>
          </p:spPr>
        </p:pic>
        <p:sp>
          <p:nvSpPr>
            <p:cNvPr id="31757" name="Rectangle 11"/>
            <p:cNvSpPr>
              <a:spLocks noChangeArrowheads="1"/>
            </p:cNvSpPr>
            <p:nvPr/>
          </p:nvSpPr>
          <p:spPr bwMode="auto">
            <a:xfrm>
              <a:off x="1202" y="3611"/>
              <a:ext cx="272" cy="18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sp>
          <p:nvSpPr>
            <p:cNvPr id="31758" name="Rectangle 12"/>
            <p:cNvSpPr>
              <a:spLocks noChangeArrowheads="1"/>
            </p:cNvSpPr>
            <p:nvPr/>
          </p:nvSpPr>
          <p:spPr bwMode="auto">
            <a:xfrm>
              <a:off x="1837" y="3158"/>
              <a:ext cx="272" cy="18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sp>
          <p:nvSpPr>
            <p:cNvPr id="31759" name="Line 15"/>
            <p:cNvSpPr>
              <a:spLocks noChangeShapeType="1"/>
            </p:cNvSpPr>
            <p:nvPr/>
          </p:nvSpPr>
          <p:spPr bwMode="auto">
            <a:xfrm>
              <a:off x="1338" y="1933"/>
              <a:ext cx="363" cy="907"/>
            </a:xfrm>
            <a:prstGeom prst="line">
              <a:avLst/>
            </a:prstGeom>
            <a:noFill/>
            <a:ln w="63500">
              <a:solidFill>
                <a:srgbClr val="339966"/>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1760" name="Rectangle 14"/>
            <p:cNvSpPr>
              <a:spLocks noChangeArrowheads="1"/>
            </p:cNvSpPr>
            <p:nvPr/>
          </p:nvSpPr>
          <p:spPr bwMode="auto">
            <a:xfrm>
              <a:off x="1156" y="2251"/>
              <a:ext cx="725" cy="395"/>
            </a:xfrm>
            <a:prstGeom prst="rect">
              <a:avLst/>
            </a:prstGeom>
            <a:solidFill>
              <a:schemeClr val="bg1"/>
            </a:solidFill>
            <a:ln w="38100">
              <a:solidFill>
                <a:srgbClr val="339966"/>
              </a:solidFill>
              <a:miter lim="800000"/>
              <a:headEnd/>
              <a:tailEnd/>
            </a:ln>
          </p:spPr>
          <p:txBody>
            <a:bodyPr wrap="none"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b="1"/>
                <a:t>Alt + T</a:t>
              </a:r>
            </a:p>
          </p:txBody>
        </p:sp>
        <p:sp>
          <p:nvSpPr>
            <p:cNvPr id="31761" name="Line 18"/>
            <p:cNvSpPr>
              <a:spLocks noChangeShapeType="1"/>
            </p:cNvSpPr>
            <p:nvPr/>
          </p:nvSpPr>
          <p:spPr bwMode="auto">
            <a:xfrm flipV="1">
              <a:off x="2381" y="2069"/>
              <a:ext cx="862" cy="726"/>
            </a:xfrm>
            <a:prstGeom prst="line">
              <a:avLst/>
            </a:prstGeom>
            <a:noFill/>
            <a:ln w="63500">
              <a:solidFill>
                <a:srgbClr val="339966"/>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sp>
        <p:nvSpPr>
          <p:cNvPr id="31750" name="Rectangle 2"/>
          <p:cNvSpPr>
            <a:spLocks noChangeArrowheads="1"/>
          </p:cNvSpPr>
          <p:nvPr/>
        </p:nvSpPr>
        <p:spPr bwMode="auto">
          <a:xfrm>
            <a:off x="900113" y="0"/>
            <a:ext cx="82438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4000"/>
              <a:t>La GDME : Accès</a:t>
            </a:r>
          </a:p>
        </p:txBody>
      </p:sp>
      <p:pic>
        <p:nvPicPr>
          <p:cNvPr id="31751" name="Image 5"/>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0"/>
            <a:ext cx="7858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Image 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28800" y="620688"/>
            <a:ext cx="8243887"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3" name="Groupe 2"/>
          <p:cNvGrpSpPr>
            <a:grpSpLocks/>
          </p:cNvGrpSpPr>
          <p:nvPr/>
        </p:nvGrpSpPr>
        <p:grpSpPr bwMode="auto">
          <a:xfrm>
            <a:off x="5115050" y="2292622"/>
            <a:ext cx="3832225" cy="4376738"/>
            <a:chOff x="5186195" y="1643857"/>
            <a:chExt cx="3832393" cy="4521993"/>
          </a:xfrm>
        </p:grpSpPr>
        <p:sp>
          <p:nvSpPr>
            <p:cNvPr id="31754" name="Rectangle 4"/>
            <p:cNvSpPr>
              <a:spLocks noChangeArrowheads="1"/>
            </p:cNvSpPr>
            <p:nvPr/>
          </p:nvSpPr>
          <p:spPr bwMode="auto">
            <a:xfrm>
              <a:off x="5942013" y="3933825"/>
              <a:ext cx="302260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42925" indent="-542925">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fr-FR" altLang="fr-FR"/>
                <a:t>Les joueurs et officiels (R) participant à la rencontre sont saisis </a:t>
              </a:r>
            </a:p>
          </p:txBody>
        </p:sp>
        <p:pic>
          <p:nvPicPr>
            <p:cNvPr id="31755" name="Image 1"/>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186195" y="1643857"/>
              <a:ext cx="3832393"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4"/>
          <p:cNvSpPr txBox="1">
            <a:spLocks noChangeArrowheads="1"/>
          </p:cNvSpPr>
          <p:nvPr/>
        </p:nvSpPr>
        <p:spPr bwMode="auto">
          <a:xfrm>
            <a:off x="2051720" y="1303838"/>
            <a:ext cx="3086100" cy="61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3"/>
              </a:buBlip>
              <a:defRPr sz="2800" kern="1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Blip>
                <a:blip r:embed="rId4"/>
              </a:buBlip>
              <a:defRPr sz="2400" kern="1200">
                <a:solidFill>
                  <a:schemeClr val="tx1"/>
                </a:solidFill>
                <a:latin typeface="+mn-lt"/>
                <a:ea typeface="Arial" charset="0"/>
                <a:cs typeface="+mn-cs"/>
              </a:defRPr>
            </a:lvl2pPr>
            <a:lvl3pPr marL="1143000" indent="-228600" algn="l" rtl="0" eaLnBrk="0" fontAlgn="base" hangingPunct="0">
              <a:spcBef>
                <a:spcPct val="20000"/>
              </a:spcBef>
              <a:spcAft>
                <a:spcPct val="0"/>
              </a:spcAft>
              <a:buBlip>
                <a:blip r:embed="rId5"/>
              </a:buBlip>
              <a:defRPr sz="2000" kern="1200">
                <a:solidFill>
                  <a:schemeClr val="tx1"/>
                </a:solidFill>
                <a:latin typeface="+mn-lt"/>
                <a:ea typeface="Arial" charset="0"/>
                <a:cs typeface="+mn-cs"/>
              </a:defRPr>
            </a:lvl3pPr>
            <a:lvl4pPr marL="1600200" indent="-228600" algn="l" rtl="0" eaLnBrk="0" fontAlgn="base" hangingPunct="0">
              <a:spcBef>
                <a:spcPct val="20000"/>
              </a:spcBef>
              <a:spcAft>
                <a:spcPct val="0"/>
              </a:spcAft>
              <a:defRPr sz="2000" kern="12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Arial"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tabLst>
                <a:tab pos="4214813" algn="l"/>
              </a:tabLst>
            </a:pPr>
            <a:r>
              <a:rPr lang="fr-FR" altLang="fr-FR" dirty="0" smtClean="0">
                <a:sym typeface="Wingdings" panose="05000000000000000000" pitchFamily="2" charset="2"/>
              </a:rPr>
              <a:t>Version Standard</a:t>
            </a:r>
            <a:endParaRPr lang="fr-FR" altLang="fr-FR" dirty="0" smtClean="0"/>
          </a:p>
        </p:txBody>
      </p:sp>
      <p:sp>
        <p:nvSpPr>
          <p:cNvPr id="19" name="Rectangle 4"/>
          <p:cNvSpPr txBox="1">
            <a:spLocks noChangeArrowheads="1"/>
          </p:cNvSpPr>
          <p:nvPr/>
        </p:nvSpPr>
        <p:spPr bwMode="auto">
          <a:xfrm>
            <a:off x="5289675" y="1268760"/>
            <a:ext cx="3603629"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3"/>
              </a:buBlip>
              <a:defRPr sz="2800" kern="1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Blip>
                <a:blip r:embed="rId4"/>
              </a:buBlip>
              <a:defRPr sz="2400" kern="1200">
                <a:solidFill>
                  <a:schemeClr val="tx1"/>
                </a:solidFill>
                <a:latin typeface="+mn-lt"/>
                <a:ea typeface="Arial" charset="0"/>
                <a:cs typeface="+mn-cs"/>
              </a:defRPr>
            </a:lvl2pPr>
            <a:lvl3pPr marL="1143000" indent="-228600" algn="l" rtl="0" eaLnBrk="0" fontAlgn="base" hangingPunct="0">
              <a:spcBef>
                <a:spcPct val="20000"/>
              </a:spcBef>
              <a:spcAft>
                <a:spcPct val="0"/>
              </a:spcAft>
              <a:buBlip>
                <a:blip r:embed="rId5"/>
              </a:buBlip>
              <a:defRPr sz="2000" kern="1200">
                <a:solidFill>
                  <a:schemeClr val="tx1"/>
                </a:solidFill>
                <a:latin typeface="+mn-lt"/>
                <a:ea typeface="Arial" charset="0"/>
                <a:cs typeface="+mn-cs"/>
              </a:defRPr>
            </a:lvl3pPr>
            <a:lvl4pPr marL="1600200" indent="-228600" algn="l" rtl="0" eaLnBrk="0" fontAlgn="base" hangingPunct="0">
              <a:spcBef>
                <a:spcPct val="20000"/>
              </a:spcBef>
              <a:spcAft>
                <a:spcPct val="0"/>
              </a:spcAft>
              <a:defRPr sz="2000" kern="12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Arial"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tabLst>
                <a:tab pos="4214813" algn="l"/>
              </a:tabLst>
            </a:pPr>
            <a:r>
              <a:rPr lang="fr-FR" altLang="fr-FR" dirty="0" smtClean="0">
                <a:sym typeface="Wingdings" panose="05000000000000000000" pitchFamily="2" charset="2"/>
              </a:rPr>
              <a:t>Version avec saisie</a:t>
            </a:r>
            <a:br>
              <a:rPr lang="fr-FR" altLang="fr-FR" dirty="0" smtClean="0">
                <a:sym typeface="Wingdings" panose="05000000000000000000" pitchFamily="2" charset="2"/>
              </a:rPr>
            </a:br>
            <a:r>
              <a:rPr lang="fr-FR" altLang="fr-FR" dirty="0" smtClean="0">
                <a:sym typeface="Wingdings" panose="05000000000000000000" pitchFamily="2" charset="2"/>
              </a:rPr>
              <a:t>de temps de jeu</a:t>
            </a:r>
            <a:endParaRPr lang="fr-FR" altLang="fr-FR"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Image 9"/>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5163" y="2455863"/>
            <a:ext cx="8245475"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4"/>
          <p:cNvSpPr>
            <a:spLocks noGrp="1" noChangeArrowheads="1"/>
          </p:cNvSpPr>
          <p:nvPr>
            <p:ph type="body" idx="4294967295"/>
          </p:nvPr>
        </p:nvSpPr>
        <p:spPr>
          <a:xfrm>
            <a:off x="539750" y="765175"/>
            <a:ext cx="8478838" cy="1871663"/>
          </a:xfrm>
        </p:spPr>
        <p:txBody>
          <a:bodyPr/>
          <a:lstStyle/>
          <a:p>
            <a:pPr eaLnBrk="1" hangingPunct="1">
              <a:lnSpc>
                <a:spcPct val="90000"/>
              </a:lnSpc>
            </a:pPr>
            <a:r>
              <a:rPr lang="fr-FR" altLang="fr-FR" dirty="0" smtClean="0"/>
              <a:t>Configurer ou vérifier le paramétrage en cliquant sur le bouton en haut à gauche</a:t>
            </a:r>
          </a:p>
          <a:p>
            <a:pPr eaLnBrk="1" hangingPunct="1">
              <a:lnSpc>
                <a:spcPct val="90000"/>
              </a:lnSpc>
            </a:pPr>
            <a:r>
              <a:rPr lang="fr-FR" altLang="fr-FR" dirty="0" smtClean="0"/>
              <a:t>Sélectionner dans la liste déroulante « Paramétrage Rencontre »</a:t>
            </a:r>
          </a:p>
        </p:txBody>
      </p:sp>
      <p:pic>
        <p:nvPicPr>
          <p:cNvPr id="32772" name="Picture 19"/>
          <p:cNvPicPr>
            <a:picLocks noChangeAspect="1" noChangeArrowheads="1"/>
          </p:cNvPicPr>
          <p:nvPr/>
        </p:nvPicPr>
        <p:blipFill>
          <a:blip r:embed="rId3" cstate="screen">
            <a:extLst>
              <a:ext uri="{28A0092B-C50C-407E-A947-70E740481C1C}">
                <a14:useLocalDpi xmlns:a14="http://schemas.microsoft.com/office/drawing/2010/main"/>
              </a:ext>
            </a:extLst>
          </a:blip>
          <a:srcRect l="67" t="4784" r="95905" b="87274"/>
          <a:stretch>
            <a:fillRect/>
          </a:stretch>
        </p:blipFill>
        <p:spPr bwMode="auto">
          <a:xfrm>
            <a:off x="6156325" y="1196975"/>
            <a:ext cx="4318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4"/>
          <p:cNvSpPr>
            <a:spLocks noChangeArrowheads="1"/>
          </p:cNvSpPr>
          <p:nvPr/>
        </p:nvSpPr>
        <p:spPr bwMode="auto">
          <a:xfrm>
            <a:off x="665163" y="5732463"/>
            <a:ext cx="81549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42925" indent="-542925">
              <a:spcBef>
                <a:spcPct val="20000"/>
              </a:spcBef>
              <a:buBlip>
                <a:blip r:embed="rId4"/>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6"/>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lnSpc>
                <a:spcPct val="90000"/>
              </a:lnSpc>
              <a:buFontTx/>
              <a:buNone/>
            </a:pPr>
            <a:r>
              <a:rPr lang="fr-FR" altLang="fr-FR" b="1">
                <a:solidFill>
                  <a:srgbClr val="1A3E71"/>
                </a:solidFill>
                <a:sym typeface="Wingdings" panose="05000000000000000000" pitchFamily="2" charset="2"/>
              </a:rPr>
              <a:t></a:t>
            </a:r>
            <a:r>
              <a:rPr lang="fr-FR" altLang="fr-FR">
                <a:solidFill>
                  <a:srgbClr val="008000"/>
                </a:solidFill>
                <a:sym typeface="Wingdings" panose="05000000000000000000" pitchFamily="2" charset="2"/>
              </a:rPr>
              <a:t>	</a:t>
            </a:r>
            <a:r>
              <a:rPr lang="fr-FR" altLang="fr-FR"/>
              <a:t>Si fausse manipulation, on peut « Réinitialiser la Feuille »</a:t>
            </a:r>
          </a:p>
        </p:txBody>
      </p:sp>
      <p:sp>
        <p:nvSpPr>
          <p:cNvPr id="32774" name="Rectangle 8"/>
          <p:cNvSpPr>
            <a:spLocks noChangeArrowheads="1"/>
          </p:cNvSpPr>
          <p:nvPr/>
        </p:nvSpPr>
        <p:spPr bwMode="auto">
          <a:xfrm>
            <a:off x="569913" y="2492375"/>
            <a:ext cx="431800" cy="2889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4"/>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6"/>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sp>
        <p:nvSpPr>
          <p:cNvPr id="32775" name="Rectangle 2"/>
          <p:cNvSpPr>
            <a:spLocks noChangeArrowheads="1"/>
          </p:cNvSpPr>
          <p:nvPr/>
        </p:nvSpPr>
        <p:spPr bwMode="auto">
          <a:xfrm>
            <a:off x="900113" y="0"/>
            <a:ext cx="82438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4"/>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6"/>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4000"/>
              <a:t>La GDME : Configuration </a:t>
            </a:r>
          </a:p>
        </p:txBody>
      </p:sp>
      <p:pic>
        <p:nvPicPr>
          <p:cNvPr id="32776" name="Image 5"/>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0"/>
            <a:ext cx="7858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Image 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00113" y="627063"/>
            <a:ext cx="8243887"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cteur droit avec flèche 2"/>
          <p:cNvCxnSpPr/>
          <p:nvPr/>
        </p:nvCxnSpPr>
        <p:spPr>
          <a:xfrm flipH="1">
            <a:off x="1098550" y="2436813"/>
            <a:ext cx="792163" cy="192087"/>
          </a:xfrm>
          <a:prstGeom prst="straightConnector1">
            <a:avLst/>
          </a:prstGeom>
          <a:ln w="635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ChangeArrowheads="1"/>
          </p:cNvSpPr>
          <p:nvPr/>
        </p:nvSpPr>
        <p:spPr bwMode="auto">
          <a:xfrm>
            <a:off x="719138" y="908050"/>
            <a:ext cx="8101012"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5600" indent="-355600">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fr-FR" altLang="fr-FR"/>
              <a:t>Dans le menu, cliquez sur « Fichier » « Connexion »</a:t>
            </a:r>
          </a:p>
          <a:p>
            <a:pPr eaLnBrk="1" hangingPunct="1"/>
            <a:endParaRPr lang="fr-FR" altLang="fr-FR"/>
          </a:p>
          <a:p>
            <a:pPr eaLnBrk="1" hangingPunct="1"/>
            <a:endParaRPr lang="fr-FR" altLang="fr-FR"/>
          </a:p>
          <a:p>
            <a:pPr eaLnBrk="1" hangingPunct="1"/>
            <a:endParaRPr lang="fr-FR" altLang="fr-FR"/>
          </a:p>
          <a:p>
            <a:pPr eaLnBrk="1" hangingPunct="1"/>
            <a:r>
              <a:rPr lang="fr-FR" altLang="fr-FR"/>
              <a:t>Saisir club xxyyzzz (ex : 1669009)</a:t>
            </a:r>
          </a:p>
          <a:p>
            <a:pPr eaLnBrk="1" hangingPunct="1"/>
            <a:r>
              <a:rPr lang="fr-FR" altLang="fr-FR"/>
              <a:t>Utiliser la clé USB pour vous connecter</a:t>
            </a:r>
          </a:p>
        </p:txBody>
      </p:sp>
      <p:pic>
        <p:nvPicPr>
          <p:cNvPr id="9219"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r="25294" b="23679"/>
          <a:stretch>
            <a:fillRect/>
          </a:stretch>
        </p:blipFill>
        <p:spPr bwMode="auto">
          <a:xfrm>
            <a:off x="3563938" y="1412875"/>
            <a:ext cx="40322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03350" y="4508500"/>
            <a:ext cx="496570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Rectangle 11"/>
          <p:cNvSpPr>
            <a:spLocks noChangeArrowheads="1"/>
          </p:cNvSpPr>
          <p:nvPr/>
        </p:nvSpPr>
        <p:spPr bwMode="auto">
          <a:xfrm>
            <a:off x="4572000" y="5516563"/>
            <a:ext cx="1223963" cy="360362"/>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sp>
        <p:nvSpPr>
          <p:cNvPr id="9222" name="Rectangle 2"/>
          <p:cNvSpPr>
            <a:spLocks noChangeArrowheads="1"/>
          </p:cNvSpPr>
          <p:nvPr/>
        </p:nvSpPr>
        <p:spPr bwMode="auto">
          <a:xfrm>
            <a:off x="900113" y="0"/>
            <a:ext cx="82438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4000" dirty="0"/>
              <a:t>FDME : Phase 1 - Connexion</a:t>
            </a:r>
          </a:p>
        </p:txBody>
      </p:sp>
      <p:pic>
        <p:nvPicPr>
          <p:cNvPr id="9223" name="Image 5"/>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0"/>
            <a:ext cx="7858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Image 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00113" y="627063"/>
            <a:ext cx="8243887"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body" idx="4294967295"/>
          </p:nvPr>
        </p:nvSpPr>
        <p:spPr>
          <a:xfrm>
            <a:off x="468313" y="331788"/>
            <a:ext cx="8135937" cy="3168650"/>
          </a:xfrm>
        </p:spPr>
        <p:txBody>
          <a:bodyPr/>
          <a:lstStyle/>
          <a:p>
            <a:pPr eaLnBrk="1" hangingPunct="1"/>
            <a:r>
              <a:rPr lang="fr-FR" altLang="fr-FR" dirty="0" smtClean="0"/>
              <a:t>On peut gérer : </a:t>
            </a:r>
          </a:p>
          <a:p>
            <a:pPr lvl="1" eaLnBrk="1" hangingPunct="1"/>
            <a:r>
              <a:rPr lang="fr-FR" altLang="fr-FR" dirty="0" smtClean="0">
                <a:ea typeface="Arial" panose="020B0604020202020204" pitchFamily="34" charset="0"/>
              </a:rPr>
              <a:t>Le Nombre de périodes </a:t>
            </a:r>
          </a:p>
          <a:p>
            <a:pPr lvl="1" eaLnBrk="1" hangingPunct="1"/>
            <a:r>
              <a:rPr lang="fr-FR" altLang="fr-FR" dirty="0" smtClean="0">
                <a:ea typeface="Arial" panose="020B0604020202020204" pitchFamily="34" charset="0"/>
              </a:rPr>
              <a:t>La durée du match </a:t>
            </a:r>
          </a:p>
          <a:p>
            <a:pPr lvl="1" eaLnBrk="1" hangingPunct="1"/>
            <a:r>
              <a:rPr lang="fr-FR" altLang="fr-FR" dirty="0" smtClean="0">
                <a:ea typeface="Arial" panose="020B0604020202020204" pitchFamily="34" charset="0"/>
              </a:rPr>
              <a:t>Le décompte du chrono : Ascendant ou descendant</a:t>
            </a:r>
          </a:p>
          <a:p>
            <a:pPr lvl="1" eaLnBrk="1" hangingPunct="1"/>
            <a:r>
              <a:rPr lang="fr-FR" altLang="fr-FR" dirty="0" smtClean="0">
                <a:ea typeface="Arial" panose="020B0604020202020204" pitchFamily="34" charset="0"/>
              </a:rPr>
              <a:t>La durée des exclusions </a:t>
            </a:r>
          </a:p>
          <a:p>
            <a:pPr lvl="1" eaLnBrk="1" hangingPunct="1"/>
            <a:r>
              <a:rPr lang="fr-FR" altLang="fr-FR" dirty="0" smtClean="0">
                <a:ea typeface="Arial" panose="020B0604020202020204" pitchFamily="34" charset="0"/>
              </a:rPr>
              <a:t>Le nombre de temps mort par équipe </a:t>
            </a:r>
          </a:p>
          <a:p>
            <a:pPr lvl="1" eaLnBrk="1" hangingPunct="1"/>
            <a:r>
              <a:rPr lang="fr-FR" altLang="fr-FR" dirty="0" smtClean="0">
                <a:ea typeface="Arial" panose="020B0604020202020204" pitchFamily="34" charset="0"/>
              </a:rPr>
              <a:t>La durée des temps morts</a:t>
            </a:r>
          </a:p>
        </p:txBody>
      </p:sp>
      <p:pic>
        <p:nvPicPr>
          <p:cNvPr id="33795"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31913" y="3630613"/>
            <a:ext cx="5472112"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AutoShape 5"/>
          <p:cNvSpPr>
            <a:spLocks/>
          </p:cNvSpPr>
          <p:nvPr/>
        </p:nvSpPr>
        <p:spPr bwMode="auto">
          <a:xfrm>
            <a:off x="5724525" y="5011738"/>
            <a:ext cx="2808288" cy="1295400"/>
          </a:xfrm>
          <a:prstGeom prst="borderCallout1">
            <a:avLst>
              <a:gd name="adj1" fmla="val 8824"/>
              <a:gd name="adj2" fmla="val -2713"/>
              <a:gd name="adj3" fmla="val 57106"/>
              <a:gd name="adj4" fmla="val -93611"/>
            </a:avLst>
          </a:prstGeom>
          <a:solidFill>
            <a:schemeClr val="bg1"/>
          </a:solidFill>
          <a:ln w="38100">
            <a:solidFill>
              <a:srgbClr val="FF0000"/>
            </a:solidFill>
            <a:miter lim="800000"/>
            <a:headEnd/>
            <a:tailEnd type="triangle" w="med" len="med"/>
          </a:ln>
        </p:spPr>
        <p:txBody>
          <a:bodyP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a:t>Cliquer sur « Sauvegarde »</a:t>
            </a:r>
          </a:p>
        </p:txBody>
      </p:sp>
      <p:pic>
        <p:nvPicPr>
          <p:cNvPr id="33797" name="Imag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Rectangle 4"/>
          <p:cNvSpPr>
            <a:spLocks noChangeArrowheads="1"/>
          </p:cNvSpPr>
          <p:nvPr/>
        </p:nvSpPr>
        <p:spPr bwMode="auto">
          <a:xfrm>
            <a:off x="5580112" y="72678"/>
            <a:ext cx="3492500" cy="69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GDME</a:t>
            </a:r>
          </a:p>
          <a:p>
            <a:pPr algn="r" eaLnBrk="1" hangingPunct="1">
              <a:spcBef>
                <a:spcPct val="0"/>
              </a:spcBef>
              <a:buFontTx/>
              <a:buNone/>
            </a:pPr>
            <a:r>
              <a:rPr lang="fr-FR" altLang="fr-FR" sz="1800" b="1" dirty="0">
                <a:solidFill>
                  <a:srgbClr val="1A3E71"/>
                </a:solidFill>
              </a:rPr>
              <a:t>Configuration</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35" name="Picture 11"/>
          <p:cNvPicPr>
            <a:picLocks noChangeAspect="1" noChangeArrowheads="1"/>
          </p:cNvPicPr>
          <p:nvPr/>
        </p:nvPicPr>
        <p:blipFill>
          <a:blip r:embed="rId3" cstate="screen">
            <a:extLst>
              <a:ext uri="{28A0092B-C50C-407E-A947-70E740481C1C}">
                <a14:useLocalDpi xmlns:a14="http://schemas.microsoft.com/office/drawing/2010/main"/>
              </a:ext>
            </a:extLst>
          </a:blip>
          <a:srcRect r="43050" b="11018"/>
          <a:stretch>
            <a:fillRect/>
          </a:stretch>
        </p:blipFill>
        <p:spPr bwMode="auto">
          <a:xfrm>
            <a:off x="827088" y="2832100"/>
            <a:ext cx="3529012" cy="232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ce réservé du contenu 4"/>
          <p:cNvSpPr>
            <a:spLocks noGrp="1"/>
          </p:cNvSpPr>
          <p:nvPr>
            <p:ph idx="4294967295"/>
          </p:nvPr>
        </p:nvSpPr>
        <p:spPr>
          <a:xfrm>
            <a:off x="4500563" y="2616200"/>
            <a:ext cx="4643437" cy="2828925"/>
          </a:xfrm>
        </p:spPr>
        <p:txBody>
          <a:bodyPr/>
          <a:lstStyle/>
          <a:p>
            <a:pPr eaLnBrk="1" hangingPunct="1"/>
            <a:r>
              <a:rPr lang="fr-FR" altLang="fr-FR" b="1" smtClean="0"/>
              <a:t>clic droit </a:t>
            </a:r>
            <a:r>
              <a:rPr lang="fr-FR" altLang="fr-FR" smtClean="0"/>
              <a:t>sur une case vide</a:t>
            </a:r>
          </a:p>
          <a:p>
            <a:pPr eaLnBrk="1" hangingPunct="1"/>
            <a:r>
              <a:rPr lang="fr-FR" altLang="fr-FR" smtClean="0"/>
              <a:t>Cliquer sur :</a:t>
            </a:r>
          </a:p>
          <a:p>
            <a:pPr lvl="1" eaLnBrk="1" hangingPunct="1"/>
            <a:r>
              <a:rPr lang="fr-FR" altLang="fr-FR" smtClean="0">
                <a:ea typeface="Arial" panose="020B0604020202020204" pitchFamily="34" charset="0"/>
              </a:rPr>
              <a:t>Ajouter Joueur</a:t>
            </a:r>
          </a:p>
          <a:p>
            <a:pPr lvl="1" eaLnBrk="1" hangingPunct="1">
              <a:buFontTx/>
              <a:buNone/>
            </a:pPr>
            <a:r>
              <a:rPr lang="fr-FR" altLang="fr-FR" smtClean="0">
                <a:ea typeface="Arial" panose="020B0604020202020204" pitchFamily="34" charset="0"/>
              </a:rPr>
              <a:t>Ou</a:t>
            </a:r>
          </a:p>
          <a:p>
            <a:pPr lvl="1" eaLnBrk="1" hangingPunct="1"/>
            <a:r>
              <a:rPr lang="fr-FR" altLang="fr-FR" smtClean="0">
                <a:ea typeface="Arial" panose="020B0604020202020204" pitchFamily="34" charset="0"/>
              </a:rPr>
              <a:t>Ajouter Officiel</a:t>
            </a:r>
          </a:p>
        </p:txBody>
      </p:sp>
      <p:sp>
        <p:nvSpPr>
          <p:cNvPr id="34820" name="Espace réservé du contenu 4"/>
          <p:cNvSpPr>
            <a:spLocks/>
          </p:cNvSpPr>
          <p:nvPr/>
        </p:nvSpPr>
        <p:spPr bwMode="auto">
          <a:xfrm>
            <a:off x="179388" y="1268413"/>
            <a:ext cx="8713787"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4"/>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6"/>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buFontTx/>
              <a:buNone/>
            </a:pPr>
            <a:r>
              <a:rPr lang="fr-FR" altLang="fr-FR" b="1">
                <a:solidFill>
                  <a:srgbClr val="1A3E71"/>
                </a:solidFill>
                <a:sym typeface="Wingdings" panose="05000000000000000000" pitchFamily="2" charset="2"/>
              </a:rPr>
              <a:t></a:t>
            </a:r>
            <a:r>
              <a:rPr lang="fr-FR" altLang="fr-FR" b="1">
                <a:solidFill>
                  <a:srgbClr val="008000"/>
                </a:solidFill>
                <a:sym typeface="Wingdings" panose="05000000000000000000" pitchFamily="2" charset="2"/>
              </a:rPr>
              <a:t> </a:t>
            </a:r>
            <a:r>
              <a:rPr lang="fr-FR" altLang="fr-FR"/>
              <a:t>Le joueur ou l'officiel qui arrive en cours de rencontre peut participer à la rencontre après accord des officiels de table ou des juges arbitres</a:t>
            </a:r>
          </a:p>
        </p:txBody>
      </p:sp>
      <p:sp>
        <p:nvSpPr>
          <p:cNvPr id="103432" name="Rectangle 8"/>
          <p:cNvSpPr>
            <a:spLocks noChangeArrowheads="1"/>
          </p:cNvSpPr>
          <p:nvPr/>
        </p:nvSpPr>
        <p:spPr bwMode="auto">
          <a:xfrm>
            <a:off x="1692275" y="3840163"/>
            <a:ext cx="503238" cy="2889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4"/>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6"/>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sp>
        <p:nvSpPr>
          <p:cNvPr id="34822" name="Rectangle 2"/>
          <p:cNvSpPr>
            <a:spLocks noChangeArrowheads="1"/>
          </p:cNvSpPr>
          <p:nvPr/>
        </p:nvSpPr>
        <p:spPr bwMode="auto">
          <a:xfrm>
            <a:off x="900113" y="0"/>
            <a:ext cx="82438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4"/>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6"/>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4000"/>
              <a:t>GDME : Arrivée En Cours</a:t>
            </a:r>
          </a:p>
        </p:txBody>
      </p:sp>
      <p:pic>
        <p:nvPicPr>
          <p:cNvPr id="34823" name="Image 5"/>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0"/>
            <a:ext cx="7858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Image 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00113" y="627063"/>
            <a:ext cx="8243887"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3435"/>
                                        </p:tgtEl>
                                        <p:attrNameLst>
                                          <p:attrName>style.visibility</p:attrName>
                                        </p:attrNameLst>
                                      </p:cBhvr>
                                      <p:to>
                                        <p:strVal val="visible"/>
                                      </p:to>
                                    </p:set>
                                    <p:anim calcmode="lin" valueType="num">
                                      <p:cBhvr additive="base">
                                        <p:cTn id="7" dur="500" fill="hold"/>
                                        <p:tgtEl>
                                          <p:spTgt spid="103435"/>
                                        </p:tgtEl>
                                        <p:attrNameLst>
                                          <p:attrName>ppt_x</p:attrName>
                                        </p:attrNameLst>
                                      </p:cBhvr>
                                      <p:tavLst>
                                        <p:tav tm="0">
                                          <p:val>
                                            <p:strVal val="#ppt_x"/>
                                          </p:val>
                                        </p:tav>
                                        <p:tav tm="100000">
                                          <p:val>
                                            <p:strVal val="#ppt_x"/>
                                          </p:val>
                                        </p:tav>
                                      </p:tavLst>
                                    </p:anim>
                                    <p:anim calcmode="lin" valueType="num">
                                      <p:cBhvr additive="base">
                                        <p:cTn id="8" dur="500" fill="hold"/>
                                        <p:tgtEl>
                                          <p:spTgt spid="10343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3432"/>
                                        </p:tgtEl>
                                        <p:attrNameLst>
                                          <p:attrName>style.visibility</p:attrName>
                                        </p:attrNameLst>
                                      </p:cBhvr>
                                      <p:to>
                                        <p:strVal val="visible"/>
                                      </p:to>
                                    </p:set>
                                    <p:anim calcmode="lin" valueType="num">
                                      <p:cBhvr additive="base">
                                        <p:cTn id="15" dur="500" fill="hold"/>
                                        <p:tgtEl>
                                          <p:spTgt spid="103432"/>
                                        </p:tgtEl>
                                        <p:attrNameLst>
                                          <p:attrName>ppt_x</p:attrName>
                                        </p:attrNameLst>
                                      </p:cBhvr>
                                      <p:tavLst>
                                        <p:tav tm="0">
                                          <p:val>
                                            <p:strVal val="#ppt_x"/>
                                          </p:val>
                                        </p:tav>
                                        <p:tav tm="100000">
                                          <p:val>
                                            <p:strVal val="#ppt_x"/>
                                          </p:val>
                                        </p:tav>
                                      </p:tavLst>
                                    </p:anim>
                                    <p:anim calcmode="lin" valueType="num">
                                      <p:cBhvr additive="base">
                                        <p:cTn id="16" dur="500" fill="hold"/>
                                        <p:tgtEl>
                                          <p:spTgt spid="1034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343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type="body" idx="4294967295"/>
          </p:nvPr>
        </p:nvSpPr>
        <p:spPr>
          <a:xfrm>
            <a:off x="457200" y="692150"/>
            <a:ext cx="3714750" cy="5616575"/>
          </a:xfrm>
        </p:spPr>
        <p:txBody>
          <a:bodyPr/>
          <a:lstStyle/>
          <a:p>
            <a:pPr eaLnBrk="1" hangingPunct="1"/>
            <a:r>
              <a:rPr lang="fr-FR" altLang="fr-FR" smtClean="0"/>
              <a:t>Saisir le nom dans la fenêtre qui s'affiche</a:t>
            </a:r>
          </a:p>
          <a:p>
            <a:pPr eaLnBrk="1" hangingPunct="1"/>
            <a:endParaRPr lang="fr-FR" altLang="fr-FR" smtClean="0"/>
          </a:p>
          <a:p>
            <a:pPr eaLnBrk="1" hangingPunct="1"/>
            <a:endParaRPr lang="fr-FR" altLang="fr-FR" smtClean="0"/>
          </a:p>
          <a:p>
            <a:pPr eaLnBrk="1" hangingPunct="1"/>
            <a:endParaRPr lang="fr-FR" altLang="fr-FR" smtClean="0"/>
          </a:p>
          <a:p>
            <a:pPr eaLnBrk="1" hangingPunct="1"/>
            <a:r>
              <a:rPr lang="fr-FR" altLang="fr-FR" smtClean="0"/>
              <a:t>Saisir son N°</a:t>
            </a:r>
          </a:p>
          <a:p>
            <a:pPr eaLnBrk="1" hangingPunct="1"/>
            <a:endParaRPr lang="fr-FR" altLang="fr-FR" smtClean="0"/>
          </a:p>
          <a:p>
            <a:pPr eaLnBrk="1" hangingPunct="1"/>
            <a:endParaRPr lang="fr-FR" altLang="fr-FR" smtClean="0"/>
          </a:p>
          <a:p>
            <a:pPr eaLnBrk="1" hangingPunct="1"/>
            <a:r>
              <a:rPr lang="fr-FR" altLang="fr-FR" smtClean="0"/>
              <a:t>Cliquer sur </a:t>
            </a:r>
          </a:p>
        </p:txBody>
      </p:sp>
      <p:pic>
        <p:nvPicPr>
          <p:cNvPr id="36867"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00563" y="981075"/>
            <a:ext cx="4530725"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00563" y="3284538"/>
            <a:ext cx="4537075"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87675" y="5013325"/>
            <a:ext cx="252095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Imag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Rectangle 4"/>
          <p:cNvSpPr>
            <a:spLocks noChangeArrowheads="1"/>
          </p:cNvSpPr>
          <p:nvPr/>
        </p:nvSpPr>
        <p:spPr bwMode="auto">
          <a:xfrm>
            <a:off x="5580112" y="85825"/>
            <a:ext cx="3492500"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6"/>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7"/>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8"/>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GDME</a:t>
            </a:r>
          </a:p>
          <a:p>
            <a:pPr algn="r" eaLnBrk="1" hangingPunct="1">
              <a:spcBef>
                <a:spcPct val="0"/>
              </a:spcBef>
              <a:buFontTx/>
              <a:buNone/>
            </a:pPr>
            <a:r>
              <a:rPr lang="fr-FR" altLang="fr-FR" sz="1800" b="1" dirty="0">
                <a:solidFill>
                  <a:srgbClr val="1A3E71"/>
                </a:solidFill>
              </a:rPr>
              <a:t>Arrivée En Cours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3"/>
          <p:cNvSpPr>
            <a:spLocks noGrp="1" noChangeArrowheads="1"/>
          </p:cNvSpPr>
          <p:nvPr>
            <p:ph type="body" idx="4294967295"/>
          </p:nvPr>
        </p:nvSpPr>
        <p:spPr>
          <a:xfrm>
            <a:off x="250825" y="909638"/>
            <a:ext cx="8424863" cy="5903912"/>
          </a:xfrm>
        </p:spPr>
        <p:txBody>
          <a:bodyPr/>
          <a:lstStyle/>
          <a:p>
            <a:pPr marL="542925" indent="-542925" eaLnBrk="1" hangingPunct="1">
              <a:lnSpc>
                <a:spcPct val="90000"/>
              </a:lnSpc>
              <a:tabLst>
                <a:tab pos="3767138" algn="l"/>
              </a:tabLst>
            </a:pPr>
            <a:r>
              <a:rPr lang="fr-FR" altLang="fr-FR" dirty="0" smtClean="0"/>
              <a:t>Lors de l'importation de la GDME dans la FDME un message apparait  </a:t>
            </a:r>
          </a:p>
          <a:p>
            <a:pPr marL="542925" indent="-542925" eaLnBrk="1" hangingPunct="1">
              <a:lnSpc>
                <a:spcPct val="90000"/>
              </a:lnSpc>
              <a:tabLst>
                <a:tab pos="3767138" algn="l"/>
              </a:tabLst>
            </a:pPr>
            <a:endParaRPr lang="fr-FR" altLang="fr-FR" dirty="0" smtClean="0"/>
          </a:p>
          <a:p>
            <a:pPr marL="542925" indent="-542925" eaLnBrk="1" hangingPunct="1">
              <a:lnSpc>
                <a:spcPct val="90000"/>
              </a:lnSpc>
              <a:tabLst>
                <a:tab pos="3767138" algn="l"/>
              </a:tabLst>
            </a:pPr>
            <a:endParaRPr lang="fr-FR" altLang="fr-FR" dirty="0" smtClean="0"/>
          </a:p>
          <a:p>
            <a:pPr marL="542925" indent="-542925" eaLnBrk="1" hangingPunct="1">
              <a:lnSpc>
                <a:spcPct val="90000"/>
              </a:lnSpc>
              <a:tabLst>
                <a:tab pos="3767138" algn="l"/>
              </a:tabLst>
            </a:pPr>
            <a:endParaRPr lang="fr-FR" altLang="fr-FR" dirty="0" smtClean="0"/>
          </a:p>
          <a:p>
            <a:pPr marL="542925" indent="-542925" eaLnBrk="1" hangingPunct="1">
              <a:lnSpc>
                <a:spcPct val="90000"/>
              </a:lnSpc>
              <a:tabLst>
                <a:tab pos="3767138" algn="l"/>
              </a:tabLst>
            </a:pPr>
            <a:r>
              <a:rPr lang="fr-FR" altLang="fr-FR" dirty="0" smtClean="0"/>
              <a:t>Cliquer sur	et procéder à la saisie du joueur</a:t>
            </a:r>
          </a:p>
          <a:p>
            <a:pPr marL="542925" indent="-542925" eaLnBrk="1" hangingPunct="1">
              <a:lnSpc>
                <a:spcPct val="90000"/>
              </a:lnSpc>
              <a:tabLst>
                <a:tab pos="3767138" algn="l"/>
              </a:tabLst>
            </a:pPr>
            <a:endParaRPr lang="fr-FR" altLang="fr-FR" dirty="0" smtClean="0"/>
          </a:p>
          <a:p>
            <a:pPr marL="542925" indent="-542925" eaLnBrk="1" hangingPunct="1">
              <a:lnSpc>
                <a:spcPct val="90000"/>
              </a:lnSpc>
              <a:tabLst>
                <a:tab pos="3767138" algn="l"/>
              </a:tabLst>
            </a:pPr>
            <a:endParaRPr lang="fr-FR" altLang="fr-FR" dirty="0" smtClean="0"/>
          </a:p>
          <a:p>
            <a:pPr marL="542925" indent="-542925" eaLnBrk="1" hangingPunct="1">
              <a:lnSpc>
                <a:spcPct val="90000"/>
              </a:lnSpc>
              <a:tabLst>
                <a:tab pos="3767138" algn="l"/>
              </a:tabLst>
            </a:pPr>
            <a:endParaRPr lang="fr-FR" altLang="fr-FR" dirty="0" smtClean="0"/>
          </a:p>
          <a:p>
            <a:pPr marL="542925" indent="-542925" eaLnBrk="1" hangingPunct="1">
              <a:lnSpc>
                <a:spcPct val="90000"/>
              </a:lnSpc>
              <a:tabLst>
                <a:tab pos="3767138" algn="l"/>
              </a:tabLst>
            </a:pPr>
            <a:r>
              <a:rPr lang="fr-FR" altLang="fr-FR" dirty="0" smtClean="0"/>
              <a:t>Cliquer à nouveau sur :</a:t>
            </a:r>
          </a:p>
          <a:p>
            <a:pPr marL="542925" indent="-542925" eaLnBrk="1" hangingPunct="1">
              <a:lnSpc>
                <a:spcPct val="90000"/>
              </a:lnSpc>
              <a:buFontTx/>
              <a:buNone/>
              <a:tabLst>
                <a:tab pos="3767138" algn="l"/>
              </a:tabLst>
            </a:pPr>
            <a:r>
              <a:rPr lang="fr-FR" altLang="fr-FR" b="1" dirty="0" smtClean="0">
                <a:solidFill>
                  <a:srgbClr val="1A3E71"/>
                </a:solidFill>
                <a:sym typeface="Wingdings" panose="05000000000000000000" pitchFamily="2" charset="2"/>
              </a:rPr>
              <a:t></a:t>
            </a:r>
            <a:r>
              <a:rPr lang="fr-FR" altLang="fr-FR" b="1" dirty="0" smtClean="0">
                <a:solidFill>
                  <a:srgbClr val="008000"/>
                </a:solidFill>
                <a:sym typeface="Wingdings" panose="05000000000000000000" pitchFamily="2" charset="2"/>
              </a:rPr>
              <a:t> </a:t>
            </a:r>
            <a:r>
              <a:rPr lang="fr-FR" altLang="fr-FR" dirty="0" smtClean="0"/>
              <a:t>Ne pas oublier de demander de vérifier l’identité et de décocher la case INV </a:t>
            </a:r>
          </a:p>
        </p:txBody>
      </p:sp>
      <p:pic>
        <p:nvPicPr>
          <p:cNvPr id="37891"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63713" y="1701800"/>
            <a:ext cx="3878262"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71775" y="3284538"/>
            <a:ext cx="108108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51050" y="3744913"/>
            <a:ext cx="6670675"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3"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32363" y="5589588"/>
            <a:ext cx="2160587"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Imag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Rectangle 4"/>
          <p:cNvSpPr>
            <a:spLocks noChangeArrowheads="1"/>
          </p:cNvSpPr>
          <p:nvPr/>
        </p:nvSpPr>
        <p:spPr bwMode="auto">
          <a:xfrm>
            <a:off x="5580112" y="72678"/>
            <a:ext cx="3492500" cy="65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7"/>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8"/>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9"/>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GDME</a:t>
            </a:r>
          </a:p>
          <a:p>
            <a:pPr algn="r" eaLnBrk="1" hangingPunct="1">
              <a:spcBef>
                <a:spcPct val="0"/>
              </a:spcBef>
              <a:buFontTx/>
              <a:buNone/>
            </a:pPr>
            <a:r>
              <a:rPr lang="fr-FR" altLang="fr-FR" sz="1800" b="1" dirty="0">
                <a:solidFill>
                  <a:srgbClr val="1A3E71"/>
                </a:solidFill>
              </a:rPr>
              <a:t>Arrivée En Cours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6501"/>
                                        </p:tgtEl>
                                        <p:attrNameLst>
                                          <p:attrName>style.visibility</p:attrName>
                                        </p:attrNameLst>
                                      </p:cBhvr>
                                      <p:to>
                                        <p:strVal val="visible"/>
                                      </p:to>
                                    </p:set>
                                    <p:anim calcmode="lin" valueType="num">
                                      <p:cBhvr additive="base">
                                        <p:cTn id="7" dur="500" fill="hold"/>
                                        <p:tgtEl>
                                          <p:spTgt spid="106501"/>
                                        </p:tgtEl>
                                        <p:attrNameLst>
                                          <p:attrName>ppt_x</p:attrName>
                                        </p:attrNameLst>
                                      </p:cBhvr>
                                      <p:tavLst>
                                        <p:tav tm="0">
                                          <p:val>
                                            <p:strVal val="#ppt_x"/>
                                          </p:val>
                                        </p:tav>
                                        <p:tav tm="100000">
                                          <p:val>
                                            <p:strVal val="#ppt_x"/>
                                          </p:val>
                                        </p:tav>
                                      </p:tavLst>
                                    </p:anim>
                                    <p:anim calcmode="lin" valueType="num">
                                      <p:cBhvr additive="base">
                                        <p:cTn id="8" dur="500" fill="hold"/>
                                        <p:tgtEl>
                                          <p:spTgt spid="10650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6502"/>
                                        </p:tgtEl>
                                        <p:attrNameLst>
                                          <p:attrName>style.visibility</p:attrName>
                                        </p:attrNameLst>
                                      </p:cBhvr>
                                      <p:to>
                                        <p:strVal val="visible"/>
                                      </p:to>
                                    </p:set>
                                    <p:anim calcmode="lin" valueType="num">
                                      <p:cBhvr additive="base">
                                        <p:cTn id="11" dur="500" fill="hold"/>
                                        <p:tgtEl>
                                          <p:spTgt spid="106502"/>
                                        </p:tgtEl>
                                        <p:attrNameLst>
                                          <p:attrName>ppt_x</p:attrName>
                                        </p:attrNameLst>
                                      </p:cBhvr>
                                      <p:tavLst>
                                        <p:tav tm="0">
                                          <p:val>
                                            <p:strVal val="#ppt_x"/>
                                          </p:val>
                                        </p:tav>
                                        <p:tav tm="100000">
                                          <p:val>
                                            <p:strVal val="#ppt_x"/>
                                          </p:val>
                                        </p:tav>
                                      </p:tavLst>
                                    </p:anim>
                                    <p:anim calcmode="lin" valueType="num">
                                      <p:cBhvr additive="base">
                                        <p:cTn id="12" dur="500" fill="hold"/>
                                        <p:tgtEl>
                                          <p:spTgt spid="10650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6499">
                                            <p:txEl>
                                              <p:pRg st="4" end="4"/>
                                            </p:txEl>
                                          </p:spTgt>
                                        </p:tgtEl>
                                        <p:attrNameLst>
                                          <p:attrName>style.visibility</p:attrName>
                                        </p:attrNameLst>
                                      </p:cBhvr>
                                      <p:to>
                                        <p:strVal val="visible"/>
                                      </p:to>
                                    </p:set>
                                    <p:anim calcmode="lin" valueType="num">
                                      <p:cBhvr additive="base">
                                        <p:cTn id="15" dur="500" fill="hold"/>
                                        <p:tgtEl>
                                          <p:spTgt spid="106499">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649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06499">
                                            <p:txEl>
                                              <p:pRg st="8" end="8"/>
                                            </p:txEl>
                                          </p:spTgt>
                                        </p:tgtEl>
                                        <p:attrNameLst>
                                          <p:attrName>style.visibility</p:attrName>
                                        </p:attrNameLst>
                                      </p:cBhvr>
                                      <p:to>
                                        <p:strVal val="visible"/>
                                      </p:to>
                                    </p:set>
                                    <p:anim calcmode="lin" valueType="num">
                                      <p:cBhvr additive="base">
                                        <p:cTn id="21" dur="500" fill="hold"/>
                                        <p:tgtEl>
                                          <p:spTgt spid="106499">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6499">
                                            <p:txEl>
                                              <p:pRg st="8" end="8"/>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6499">
                                            <p:txEl>
                                              <p:pRg st="9" end="9"/>
                                            </p:txEl>
                                          </p:spTgt>
                                        </p:tgtEl>
                                        <p:attrNameLst>
                                          <p:attrName>style.visibility</p:attrName>
                                        </p:attrNameLst>
                                      </p:cBhvr>
                                      <p:to>
                                        <p:strVal val="visible"/>
                                      </p:to>
                                    </p:set>
                                    <p:anim calcmode="lin" valueType="num">
                                      <p:cBhvr additive="base">
                                        <p:cTn id="25" dur="500" fill="hold"/>
                                        <p:tgtEl>
                                          <p:spTgt spid="106499">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6499">
                                            <p:txEl>
                                              <p:pRg st="9" end="9"/>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6503"/>
                                        </p:tgtEl>
                                        <p:attrNameLst>
                                          <p:attrName>style.visibility</p:attrName>
                                        </p:attrNameLst>
                                      </p:cBhvr>
                                      <p:to>
                                        <p:strVal val="visible"/>
                                      </p:to>
                                    </p:set>
                                    <p:anim calcmode="lin" valueType="num">
                                      <p:cBhvr additive="base">
                                        <p:cTn id="29" dur="500" fill="hold"/>
                                        <p:tgtEl>
                                          <p:spTgt spid="106503"/>
                                        </p:tgtEl>
                                        <p:attrNameLst>
                                          <p:attrName>ppt_x</p:attrName>
                                        </p:attrNameLst>
                                      </p:cBhvr>
                                      <p:tavLst>
                                        <p:tav tm="0">
                                          <p:val>
                                            <p:strVal val="#ppt_x"/>
                                          </p:val>
                                        </p:tav>
                                        <p:tav tm="100000">
                                          <p:val>
                                            <p:strVal val="#ppt_x"/>
                                          </p:val>
                                        </p:tav>
                                      </p:tavLst>
                                    </p:anim>
                                    <p:anim calcmode="lin" valueType="num">
                                      <p:cBhvr additive="base">
                                        <p:cTn id="30" dur="500" fill="hold"/>
                                        <p:tgtEl>
                                          <p:spTgt spid="1065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8" name="Rectangle 2"/>
          <p:cNvSpPr>
            <a:spLocks noChangeArrowheads="1"/>
          </p:cNvSpPr>
          <p:nvPr/>
        </p:nvSpPr>
        <p:spPr bwMode="auto">
          <a:xfrm>
            <a:off x="900113" y="0"/>
            <a:ext cx="82438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4000"/>
              <a:t>GDME : Au Début De La Rencontre</a:t>
            </a:r>
          </a:p>
        </p:txBody>
      </p:sp>
      <p:pic>
        <p:nvPicPr>
          <p:cNvPr id="38919" name="Imag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7858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Image 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00113" y="627063"/>
            <a:ext cx="8243887"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p:cNvSpPr>
            <a:spLocks noChangeArrowheads="1"/>
          </p:cNvSpPr>
          <p:nvPr/>
        </p:nvSpPr>
        <p:spPr bwMode="auto">
          <a:xfrm>
            <a:off x="539750" y="1052513"/>
            <a:ext cx="842486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42925" indent="-542925">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fr-FR" altLang="fr-FR" dirty="0" smtClean="0"/>
              <a:t>Vous pouvez également modifier visuellement la position des équipes sur la GDME par rapport au terrain</a:t>
            </a:r>
          </a:p>
          <a:p>
            <a:pPr eaLnBrk="1" hangingPunct="1"/>
            <a:endParaRPr lang="fr-FR" altLang="fr-FR" dirty="0"/>
          </a:p>
          <a:p>
            <a:pPr eaLnBrk="1" hangingPunct="1"/>
            <a:endParaRPr lang="fr-FR" altLang="fr-FR" dirty="0"/>
          </a:p>
          <a:p>
            <a:pPr eaLnBrk="1" hangingPunct="1"/>
            <a:endParaRPr lang="fr-FR" altLang="fr-FR" dirty="0"/>
          </a:p>
          <a:p>
            <a:pPr eaLnBrk="1" hangingPunct="1"/>
            <a:r>
              <a:rPr lang="fr-FR" altLang="fr-FR" dirty="0" smtClean="0"/>
              <a:t>Vous avez la possibilité de mémoriser l’équipe qui engage en première ou seconde période en faisant un clic droit sur le nom de l’équipe</a:t>
            </a:r>
          </a:p>
        </p:txBody>
      </p:sp>
      <p:pic>
        <p:nvPicPr>
          <p:cNvPr id="2" name="Image 1"/>
          <p:cNvPicPr>
            <a:picLocks noChangeAspect="1"/>
          </p:cNvPicPr>
          <p:nvPr/>
        </p:nvPicPr>
        <p:blipFill rotWithShape="1">
          <a:blip r:embed="rId7" cstate="screen">
            <a:extLst>
              <a:ext uri="{28A0092B-C50C-407E-A947-70E740481C1C}">
                <a14:useLocalDpi xmlns:a14="http://schemas.microsoft.com/office/drawing/2010/main"/>
              </a:ext>
            </a:extLst>
          </a:blip>
          <a:srcRect t="7459"/>
          <a:stretch/>
        </p:blipFill>
        <p:spPr>
          <a:xfrm>
            <a:off x="3075413" y="1988840"/>
            <a:ext cx="3353535" cy="1786859"/>
          </a:xfrm>
          <a:prstGeom prst="rect">
            <a:avLst/>
          </a:prstGeom>
        </p:spPr>
      </p:pic>
      <p:sp>
        <p:nvSpPr>
          <p:cNvPr id="11" name="Rectangle 6"/>
          <p:cNvSpPr>
            <a:spLocks noChangeArrowheads="1"/>
          </p:cNvSpPr>
          <p:nvPr/>
        </p:nvSpPr>
        <p:spPr bwMode="auto">
          <a:xfrm>
            <a:off x="3609975" y="3117850"/>
            <a:ext cx="1538090" cy="36036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pic>
        <p:nvPicPr>
          <p:cNvPr id="3" name="Image 2"/>
          <p:cNvPicPr>
            <a:picLocks noChangeAspect="1"/>
          </p:cNvPicPr>
          <p:nvPr/>
        </p:nvPicPr>
        <p:blipFill>
          <a:blip r:embed="rId8"/>
          <a:stretch>
            <a:fillRect/>
          </a:stretch>
        </p:blipFill>
        <p:spPr>
          <a:xfrm>
            <a:off x="695325" y="5373216"/>
            <a:ext cx="7581701" cy="12447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anim calcmode="lin" valueType="num">
                                      <p:cBhvr additive="base">
                                        <p:cTn id="1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4" end="4"/>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5" name="Imag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Rectangle 4"/>
          <p:cNvSpPr>
            <a:spLocks noChangeArrowheads="1"/>
          </p:cNvSpPr>
          <p:nvPr/>
        </p:nvSpPr>
        <p:spPr bwMode="auto">
          <a:xfrm>
            <a:off x="5580112" y="72678"/>
            <a:ext cx="3492500" cy="65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GDME</a:t>
            </a:r>
          </a:p>
          <a:p>
            <a:pPr algn="r" eaLnBrk="1" hangingPunct="1">
              <a:spcBef>
                <a:spcPct val="0"/>
              </a:spcBef>
              <a:buFontTx/>
              <a:buNone/>
            </a:pPr>
            <a:r>
              <a:rPr lang="fr-FR" altLang="fr-FR" sz="1800" b="1" dirty="0" smtClean="0">
                <a:solidFill>
                  <a:srgbClr val="1A3E71"/>
                </a:solidFill>
              </a:rPr>
              <a:t>Au début de la rencontre</a:t>
            </a:r>
            <a:endParaRPr lang="fr-FR" altLang="fr-FR" sz="1800" b="1" dirty="0">
              <a:solidFill>
                <a:srgbClr val="1A3E71"/>
              </a:solidFill>
            </a:endParaRPr>
          </a:p>
        </p:txBody>
      </p:sp>
      <p:pic>
        <p:nvPicPr>
          <p:cNvPr id="9" name="Image 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71550" y="2276475"/>
            <a:ext cx="75612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p:cNvSpPr>
            <a:spLocks noChangeArrowheads="1"/>
          </p:cNvSpPr>
          <p:nvPr/>
        </p:nvSpPr>
        <p:spPr bwMode="auto">
          <a:xfrm>
            <a:off x="179388" y="1123950"/>
            <a:ext cx="88392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buFontTx/>
              <a:buNone/>
            </a:pPr>
            <a:r>
              <a:rPr lang="fr-FR" altLang="fr-FR"/>
              <a:t>Au coup de sifflet du juge arbitre cliquer sur "START"</a:t>
            </a:r>
          </a:p>
        </p:txBody>
      </p:sp>
      <p:sp>
        <p:nvSpPr>
          <p:cNvPr id="11" name="Rectangle 7"/>
          <p:cNvSpPr>
            <a:spLocks noChangeArrowheads="1"/>
          </p:cNvSpPr>
          <p:nvPr/>
        </p:nvSpPr>
        <p:spPr bwMode="auto">
          <a:xfrm>
            <a:off x="3419475" y="2636838"/>
            <a:ext cx="1008063" cy="2889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sp>
        <p:nvSpPr>
          <p:cNvPr id="12" name="AutoShape 9"/>
          <p:cNvSpPr>
            <a:spLocks/>
          </p:cNvSpPr>
          <p:nvPr/>
        </p:nvSpPr>
        <p:spPr bwMode="auto">
          <a:xfrm>
            <a:off x="4716463" y="3860800"/>
            <a:ext cx="3744912" cy="576263"/>
          </a:xfrm>
          <a:prstGeom prst="borderCallout1">
            <a:avLst>
              <a:gd name="adj1" fmla="val 19833"/>
              <a:gd name="adj2" fmla="val -2037"/>
              <a:gd name="adj3" fmla="val -144352"/>
              <a:gd name="adj4" fmla="val -26917"/>
            </a:avLst>
          </a:prstGeom>
          <a:solidFill>
            <a:schemeClr val="bg1"/>
          </a:solidFill>
          <a:ln w="38100">
            <a:solidFill>
              <a:srgbClr val="FF0000"/>
            </a:solidFill>
            <a:miter lim="800000"/>
            <a:headEnd/>
            <a:tailEnd type="triangle" w="med" len="med"/>
          </a:ln>
        </p:spPr>
        <p:txBody>
          <a:bodyP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2400"/>
              <a:t>Le chronomètre démarre</a:t>
            </a:r>
          </a:p>
        </p:txBody>
      </p:sp>
    </p:spTree>
    <p:extLst>
      <p:ext uri="{BB962C8B-B14F-4D97-AF65-F5344CB8AC3E}">
        <p14:creationId xmlns:p14="http://schemas.microsoft.com/office/powerpoint/2010/main" val="24108320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Imag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71550" y="3500438"/>
            <a:ext cx="75612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Rectangle 4"/>
          <p:cNvSpPr>
            <a:spLocks noChangeArrowheads="1"/>
          </p:cNvSpPr>
          <p:nvPr/>
        </p:nvSpPr>
        <p:spPr bwMode="auto">
          <a:xfrm>
            <a:off x="539750" y="1052513"/>
            <a:ext cx="842486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42925" indent="-542925">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buFontTx/>
              <a:buNone/>
            </a:pPr>
            <a:r>
              <a:rPr lang="fr-FR" altLang="fr-FR" b="1" dirty="0">
                <a:solidFill>
                  <a:srgbClr val="1A3E71"/>
                </a:solidFill>
                <a:sym typeface="Wingdings" panose="05000000000000000000" pitchFamily="2" charset="2"/>
              </a:rPr>
              <a:t></a:t>
            </a:r>
            <a:r>
              <a:rPr lang="fr-FR" altLang="fr-FR" b="1" dirty="0">
                <a:solidFill>
                  <a:srgbClr val="339966"/>
                </a:solidFill>
                <a:sym typeface="Wingdings" panose="05000000000000000000" pitchFamily="2" charset="2"/>
              </a:rPr>
              <a:t> </a:t>
            </a:r>
            <a:r>
              <a:rPr lang="fr-FR" altLang="fr-FR" dirty="0"/>
              <a:t>Il est possible de </a:t>
            </a:r>
            <a:r>
              <a:rPr lang="fr-FR" altLang="fr-FR" b="1" dirty="0" err="1">
                <a:solidFill>
                  <a:srgbClr val="1A3E71"/>
                </a:solidFill>
              </a:rPr>
              <a:t>re-synchroniser</a:t>
            </a:r>
            <a:r>
              <a:rPr lang="fr-FR" altLang="fr-FR" dirty="0"/>
              <a:t> le chrono de la GDME avec le chrono de la salle</a:t>
            </a:r>
          </a:p>
          <a:p>
            <a:pPr eaLnBrk="1" hangingPunct="1"/>
            <a:r>
              <a:rPr lang="fr-FR" altLang="fr-FR" dirty="0"/>
              <a:t>Faire un double click sur le chrono, le fond devient orange , ajuster le temps avec les flèches montante et descendante du clavier</a:t>
            </a:r>
          </a:p>
        </p:txBody>
      </p:sp>
      <p:sp>
        <p:nvSpPr>
          <p:cNvPr id="107526" name="Rectangle 6"/>
          <p:cNvSpPr>
            <a:spLocks noChangeArrowheads="1"/>
          </p:cNvSpPr>
          <p:nvPr/>
        </p:nvSpPr>
        <p:spPr bwMode="auto">
          <a:xfrm>
            <a:off x="2195513" y="3860800"/>
            <a:ext cx="1008062" cy="36036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sp>
        <p:nvSpPr>
          <p:cNvPr id="107527" name="Line 7"/>
          <p:cNvSpPr>
            <a:spLocks noChangeShapeType="1"/>
          </p:cNvSpPr>
          <p:nvPr/>
        </p:nvSpPr>
        <p:spPr bwMode="auto">
          <a:xfrm flipH="1" flipV="1">
            <a:off x="2843213" y="4149725"/>
            <a:ext cx="3529012" cy="1655763"/>
          </a:xfrm>
          <a:prstGeom prst="line">
            <a:avLst/>
          </a:prstGeom>
          <a:noFill/>
          <a:ln w="63500">
            <a:solidFill>
              <a:srgbClr val="339966"/>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07528" name="Rectangle 8"/>
          <p:cNvSpPr>
            <a:spLocks noChangeArrowheads="1"/>
          </p:cNvSpPr>
          <p:nvPr/>
        </p:nvSpPr>
        <p:spPr bwMode="auto">
          <a:xfrm>
            <a:off x="4164013" y="5078413"/>
            <a:ext cx="1897062" cy="495300"/>
          </a:xfrm>
          <a:prstGeom prst="rect">
            <a:avLst/>
          </a:prstGeom>
          <a:solidFill>
            <a:schemeClr val="bg1"/>
          </a:solidFill>
          <a:ln w="38100">
            <a:solidFill>
              <a:srgbClr val="339966"/>
            </a:solidFill>
            <a:miter lim="800000"/>
            <a:headEnd/>
            <a:tailEnd/>
          </a:ln>
        </p:spPr>
        <p:txBody>
          <a:bodyPr wrap="none" anchor="ctr">
            <a:spAutoFit/>
          </a:bodyP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2400" b="1"/>
              <a:t>Double Clic</a:t>
            </a:r>
          </a:p>
        </p:txBody>
      </p:sp>
      <p:pic>
        <p:nvPicPr>
          <p:cNvPr id="107529" name="Picture 9" descr="ANd9GcR1d3im_dzQxAeoTqbV7BhmWHZvNAwz47qNcDsm_G5DXqMPY-vhvQ"/>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88125" y="4724400"/>
            <a:ext cx="863600"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Rectangle 2"/>
          <p:cNvSpPr>
            <a:spLocks noChangeArrowheads="1"/>
          </p:cNvSpPr>
          <p:nvPr/>
        </p:nvSpPr>
        <p:spPr bwMode="auto">
          <a:xfrm>
            <a:off x="900113" y="0"/>
            <a:ext cx="82438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4000"/>
              <a:t>GDME : Gestion Du Temps</a:t>
            </a:r>
          </a:p>
        </p:txBody>
      </p:sp>
      <p:pic>
        <p:nvPicPr>
          <p:cNvPr id="39945" name="Image 5"/>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0"/>
            <a:ext cx="7858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Image 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00113" y="627063"/>
            <a:ext cx="8243887"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7523">
                                            <p:txEl>
                                              <p:pRg st="1" end="1"/>
                                            </p:txEl>
                                          </p:spTgt>
                                        </p:tgtEl>
                                        <p:attrNameLst>
                                          <p:attrName>style.visibility</p:attrName>
                                        </p:attrNameLst>
                                      </p:cBhvr>
                                      <p:to>
                                        <p:strVal val="visible"/>
                                      </p:to>
                                    </p:set>
                                    <p:anim calcmode="lin" valueType="num">
                                      <p:cBhvr additive="base">
                                        <p:cTn id="7" dur="500" fill="hold"/>
                                        <p:tgtEl>
                                          <p:spTgt spid="10752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752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7522"/>
                                        </p:tgtEl>
                                        <p:attrNameLst>
                                          <p:attrName>style.visibility</p:attrName>
                                        </p:attrNameLst>
                                      </p:cBhvr>
                                      <p:to>
                                        <p:strVal val="visible"/>
                                      </p:to>
                                    </p:set>
                                    <p:anim calcmode="lin" valueType="num">
                                      <p:cBhvr additive="base">
                                        <p:cTn id="11" dur="500" fill="hold"/>
                                        <p:tgtEl>
                                          <p:spTgt spid="107522"/>
                                        </p:tgtEl>
                                        <p:attrNameLst>
                                          <p:attrName>ppt_x</p:attrName>
                                        </p:attrNameLst>
                                      </p:cBhvr>
                                      <p:tavLst>
                                        <p:tav tm="0">
                                          <p:val>
                                            <p:strVal val="#ppt_x"/>
                                          </p:val>
                                        </p:tav>
                                        <p:tav tm="100000">
                                          <p:val>
                                            <p:strVal val="#ppt_x"/>
                                          </p:val>
                                        </p:tav>
                                      </p:tavLst>
                                    </p:anim>
                                    <p:anim calcmode="lin" valueType="num">
                                      <p:cBhvr additive="base">
                                        <p:cTn id="12" dur="500" fill="hold"/>
                                        <p:tgtEl>
                                          <p:spTgt spid="1075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7526"/>
                                        </p:tgtEl>
                                        <p:attrNameLst>
                                          <p:attrName>style.visibility</p:attrName>
                                        </p:attrNameLst>
                                      </p:cBhvr>
                                      <p:to>
                                        <p:strVal val="visible"/>
                                      </p:to>
                                    </p:set>
                                    <p:anim calcmode="lin" valueType="num">
                                      <p:cBhvr additive="base">
                                        <p:cTn id="15" dur="500" fill="hold"/>
                                        <p:tgtEl>
                                          <p:spTgt spid="107526"/>
                                        </p:tgtEl>
                                        <p:attrNameLst>
                                          <p:attrName>ppt_x</p:attrName>
                                        </p:attrNameLst>
                                      </p:cBhvr>
                                      <p:tavLst>
                                        <p:tav tm="0">
                                          <p:val>
                                            <p:strVal val="#ppt_x"/>
                                          </p:val>
                                        </p:tav>
                                        <p:tav tm="100000">
                                          <p:val>
                                            <p:strVal val="#ppt_x"/>
                                          </p:val>
                                        </p:tav>
                                      </p:tavLst>
                                    </p:anim>
                                    <p:anim calcmode="lin" valueType="num">
                                      <p:cBhvr additive="base">
                                        <p:cTn id="16" dur="500" fill="hold"/>
                                        <p:tgtEl>
                                          <p:spTgt spid="1075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7527"/>
                                        </p:tgtEl>
                                        <p:attrNameLst>
                                          <p:attrName>style.visibility</p:attrName>
                                        </p:attrNameLst>
                                      </p:cBhvr>
                                      <p:to>
                                        <p:strVal val="visible"/>
                                      </p:to>
                                    </p:set>
                                    <p:anim calcmode="lin" valueType="num">
                                      <p:cBhvr additive="base">
                                        <p:cTn id="19" dur="500" fill="hold"/>
                                        <p:tgtEl>
                                          <p:spTgt spid="107527"/>
                                        </p:tgtEl>
                                        <p:attrNameLst>
                                          <p:attrName>ppt_x</p:attrName>
                                        </p:attrNameLst>
                                      </p:cBhvr>
                                      <p:tavLst>
                                        <p:tav tm="0">
                                          <p:val>
                                            <p:strVal val="#ppt_x"/>
                                          </p:val>
                                        </p:tav>
                                        <p:tav tm="100000">
                                          <p:val>
                                            <p:strVal val="#ppt_x"/>
                                          </p:val>
                                        </p:tav>
                                      </p:tavLst>
                                    </p:anim>
                                    <p:anim calcmode="lin" valueType="num">
                                      <p:cBhvr additive="base">
                                        <p:cTn id="20" dur="500" fill="hold"/>
                                        <p:tgtEl>
                                          <p:spTgt spid="10752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7528"/>
                                        </p:tgtEl>
                                        <p:attrNameLst>
                                          <p:attrName>style.visibility</p:attrName>
                                        </p:attrNameLst>
                                      </p:cBhvr>
                                      <p:to>
                                        <p:strVal val="visible"/>
                                      </p:to>
                                    </p:set>
                                    <p:anim calcmode="lin" valueType="num">
                                      <p:cBhvr additive="base">
                                        <p:cTn id="23" dur="500" fill="hold"/>
                                        <p:tgtEl>
                                          <p:spTgt spid="107528"/>
                                        </p:tgtEl>
                                        <p:attrNameLst>
                                          <p:attrName>ppt_x</p:attrName>
                                        </p:attrNameLst>
                                      </p:cBhvr>
                                      <p:tavLst>
                                        <p:tav tm="0">
                                          <p:val>
                                            <p:strVal val="#ppt_x"/>
                                          </p:val>
                                        </p:tav>
                                        <p:tav tm="100000">
                                          <p:val>
                                            <p:strVal val="#ppt_x"/>
                                          </p:val>
                                        </p:tav>
                                      </p:tavLst>
                                    </p:anim>
                                    <p:anim calcmode="lin" valueType="num">
                                      <p:cBhvr additive="base">
                                        <p:cTn id="24" dur="500" fill="hold"/>
                                        <p:tgtEl>
                                          <p:spTgt spid="10752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7529"/>
                                        </p:tgtEl>
                                        <p:attrNameLst>
                                          <p:attrName>style.visibility</p:attrName>
                                        </p:attrNameLst>
                                      </p:cBhvr>
                                      <p:to>
                                        <p:strVal val="visible"/>
                                      </p:to>
                                    </p:set>
                                    <p:anim calcmode="lin" valueType="num">
                                      <p:cBhvr additive="base">
                                        <p:cTn id="27" dur="500" fill="hold"/>
                                        <p:tgtEl>
                                          <p:spTgt spid="107529"/>
                                        </p:tgtEl>
                                        <p:attrNameLst>
                                          <p:attrName>ppt_x</p:attrName>
                                        </p:attrNameLst>
                                      </p:cBhvr>
                                      <p:tavLst>
                                        <p:tav tm="0">
                                          <p:val>
                                            <p:strVal val="#ppt_x"/>
                                          </p:val>
                                        </p:tav>
                                        <p:tav tm="100000">
                                          <p:val>
                                            <p:strVal val="#ppt_x"/>
                                          </p:val>
                                        </p:tav>
                                      </p:tavLst>
                                    </p:anim>
                                    <p:anim calcmode="lin" valueType="num">
                                      <p:cBhvr additive="base">
                                        <p:cTn id="28" dur="500" fill="hold"/>
                                        <p:tgtEl>
                                          <p:spTgt spid="1075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6" grpId="0" animBg="1"/>
      <p:bldP spid="107527" grpId="0" animBg="1"/>
      <p:bldP spid="10752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body" idx="4294967295"/>
          </p:nvPr>
        </p:nvSpPr>
        <p:spPr>
          <a:xfrm>
            <a:off x="684213" y="836613"/>
            <a:ext cx="8135937" cy="5289550"/>
          </a:xfrm>
        </p:spPr>
        <p:txBody>
          <a:bodyPr/>
          <a:lstStyle/>
          <a:p>
            <a:pPr eaLnBrk="1" hangingPunct="1"/>
            <a:r>
              <a:rPr lang="fr-FR" altLang="fr-FR" smtClean="0"/>
              <a:t>Dès que le chrono est enclenché la liste des événements ou statistiques (Buts, 2min, etc…) sont répertoriés dans le bloc du bas</a:t>
            </a:r>
          </a:p>
          <a:p>
            <a:pPr eaLnBrk="1" hangingPunct="1">
              <a:buFontTx/>
              <a:buNone/>
            </a:pPr>
            <a:endParaRPr lang="fr-FR" altLang="fr-FR" smtClean="0"/>
          </a:p>
        </p:txBody>
      </p:sp>
      <p:pic>
        <p:nvPicPr>
          <p:cNvPr id="40963"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113" y="2420938"/>
            <a:ext cx="79406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Rectangle 2"/>
          <p:cNvSpPr>
            <a:spLocks noChangeArrowheads="1"/>
          </p:cNvSpPr>
          <p:nvPr/>
        </p:nvSpPr>
        <p:spPr bwMode="auto">
          <a:xfrm>
            <a:off x="900113" y="0"/>
            <a:ext cx="82438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3600"/>
              <a:t>GDME : Enregistrements Évènements</a:t>
            </a:r>
          </a:p>
        </p:txBody>
      </p:sp>
      <p:pic>
        <p:nvPicPr>
          <p:cNvPr id="40965" name="Imag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0"/>
            <a:ext cx="7858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Image 1"/>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00113" y="627063"/>
            <a:ext cx="8243887"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4294967295"/>
          </p:nvPr>
        </p:nvSpPr>
        <p:spPr>
          <a:xfrm>
            <a:off x="457200" y="1036638"/>
            <a:ext cx="8229600" cy="1239837"/>
          </a:xfrm>
        </p:spPr>
        <p:txBody>
          <a:bodyPr/>
          <a:lstStyle/>
          <a:p>
            <a:pPr eaLnBrk="1" hangingPunct="1"/>
            <a:r>
              <a:rPr lang="fr-FR" altLang="fr-FR" smtClean="0"/>
              <a:t>Sélectionner le joueur, la case de vient rouge</a:t>
            </a:r>
          </a:p>
          <a:p>
            <a:pPr eaLnBrk="1" hangingPunct="1"/>
            <a:r>
              <a:rPr lang="fr-FR" altLang="fr-FR" smtClean="0"/>
              <a:t>Cliquer sur le bouton « BUT » </a:t>
            </a:r>
          </a:p>
        </p:txBody>
      </p:sp>
      <p:sp>
        <p:nvSpPr>
          <p:cNvPr id="41987" name="Rectangle 2"/>
          <p:cNvSpPr>
            <a:spLocks noChangeArrowheads="1"/>
          </p:cNvSpPr>
          <p:nvPr/>
        </p:nvSpPr>
        <p:spPr bwMode="auto">
          <a:xfrm>
            <a:off x="900113" y="0"/>
            <a:ext cx="82438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4000"/>
              <a:t>GDME : Enregistrer Les Buts</a:t>
            </a:r>
          </a:p>
        </p:txBody>
      </p:sp>
      <p:pic>
        <p:nvPicPr>
          <p:cNvPr id="41988" name="Imag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7858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Image 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00113" y="627063"/>
            <a:ext cx="8243887"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Image 7"/>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7950" y="2276475"/>
            <a:ext cx="8785225"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79388" y="3213100"/>
            <a:ext cx="1079500" cy="431800"/>
          </a:xfrm>
          <a:prstGeom prst="rect">
            <a:avLst/>
          </a:prstGeom>
          <a:solidFill>
            <a:srgbClr val="FF0000">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1992" name="Rectangle 6"/>
          <p:cNvSpPr>
            <a:spLocks noChangeArrowheads="1"/>
          </p:cNvSpPr>
          <p:nvPr/>
        </p:nvSpPr>
        <p:spPr bwMode="auto">
          <a:xfrm>
            <a:off x="4903788" y="5300663"/>
            <a:ext cx="1008062" cy="47148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cxnSp>
        <p:nvCxnSpPr>
          <p:cNvPr id="5" name="Connecteur en angle 4"/>
          <p:cNvCxnSpPr/>
          <p:nvPr/>
        </p:nvCxnSpPr>
        <p:spPr>
          <a:xfrm>
            <a:off x="785813" y="36449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eur en angle 11"/>
          <p:cNvCxnSpPr>
            <a:stCxn id="3" idx="2"/>
            <a:endCxn id="41992" idx="0"/>
          </p:cNvCxnSpPr>
          <p:nvPr/>
        </p:nvCxnSpPr>
        <p:spPr>
          <a:xfrm rot="16200000" flipH="1">
            <a:off x="2235994" y="2128044"/>
            <a:ext cx="1655763" cy="4689475"/>
          </a:xfrm>
          <a:prstGeom prst="bentConnector3">
            <a:avLst/>
          </a:prstGeom>
          <a:ln w="635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body" idx="4294967295"/>
          </p:nvPr>
        </p:nvSpPr>
        <p:spPr>
          <a:xfrm>
            <a:off x="107950" y="692150"/>
            <a:ext cx="8135938" cy="936625"/>
          </a:xfrm>
        </p:spPr>
        <p:txBody>
          <a:bodyPr/>
          <a:lstStyle/>
          <a:p>
            <a:pPr eaLnBrk="1" hangingPunct="1">
              <a:lnSpc>
                <a:spcPct val="90000"/>
              </a:lnSpc>
            </a:pPr>
            <a:r>
              <a:rPr lang="fr-FR" altLang="fr-FR" dirty="0" smtClean="0"/>
              <a:t>Le but est inscrit dans la case du joueur et l'action répertoriée dans le bloc du bas </a:t>
            </a:r>
          </a:p>
        </p:txBody>
      </p:sp>
      <p:pic>
        <p:nvPicPr>
          <p:cNvPr id="43011"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8675" y="1550988"/>
            <a:ext cx="6481763" cy="36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Rectangle 5"/>
          <p:cNvSpPr>
            <a:spLocks noChangeArrowheads="1"/>
          </p:cNvSpPr>
          <p:nvPr/>
        </p:nvSpPr>
        <p:spPr bwMode="auto">
          <a:xfrm>
            <a:off x="755650" y="3932238"/>
            <a:ext cx="936625" cy="36036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sp>
        <p:nvSpPr>
          <p:cNvPr id="68614" name="AutoShape 6"/>
          <p:cNvSpPr>
            <a:spLocks/>
          </p:cNvSpPr>
          <p:nvPr/>
        </p:nvSpPr>
        <p:spPr bwMode="auto">
          <a:xfrm>
            <a:off x="2555875" y="5295900"/>
            <a:ext cx="6191250" cy="1008063"/>
          </a:xfrm>
          <a:prstGeom prst="borderCallout1">
            <a:avLst>
              <a:gd name="adj1" fmla="val 7565"/>
              <a:gd name="adj2" fmla="val -1926"/>
              <a:gd name="adj3" fmla="val -101194"/>
              <a:gd name="adj4" fmla="val -12681"/>
            </a:avLst>
          </a:prstGeom>
          <a:solidFill>
            <a:schemeClr val="bg1"/>
          </a:solidFill>
          <a:ln w="38100">
            <a:solidFill>
              <a:srgbClr val="FF0000"/>
            </a:solidFill>
            <a:miter lim="800000"/>
            <a:headEnd/>
            <a:tailEnd type="triangle" w="med" len="med"/>
          </a:ln>
        </p:spPr>
        <p:txBody>
          <a:bodyP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a:t>En cas d'erreur vous pouvez annuler l'action en cliquant sur ANNUL</a:t>
            </a:r>
          </a:p>
        </p:txBody>
      </p:sp>
      <p:pic>
        <p:nvPicPr>
          <p:cNvPr id="43014" name="Imag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Rectangle 4"/>
          <p:cNvSpPr>
            <a:spLocks noChangeArrowheads="1"/>
          </p:cNvSpPr>
          <p:nvPr/>
        </p:nvSpPr>
        <p:spPr bwMode="auto">
          <a:xfrm>
            <a:off x="5580112" y="72678"/>
            <a:ext cx="3492500" cy="61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GDME</a:t>
            </a:r>
          </a:p>
          <a:p>
            <a:pPr algn="r" eaLnBrk="1" hangingPunct="1">
              <a:spcBef>
                <a:spcPct val="0"/>
              </a:spcBef>
              <a:buFontTx/>
              <a:buNone/>
            </a:pPr>
            <a:r>
              <a:rPr lang="fr-FR" altLang="fr-FR" sz="1800" b="1" dirty="0">
                <a:solidFill>
                  <a:srgbClr val="1A3E71"/>
                </a:solidFill>
              </a:rPr>
              <a:t>Enregistrer Les Buts</a:t>
            </a:r>
          </a:p>
        </p:txBody>
      </p:sp>
      <p:pic>
        <p:nvPicPr>
          <p:cNvPr id="43016" name="Image 7"/>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692275" y="3949700"/>
            <a:ext cx="554831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613"/>
                                        </p:tgtEl>
                                        <p:attrNameLst>
                                          <p:attrName>style.visibility</p:attrName>
                                        </p:attrNameLst>
                                      </p:cBhvr>
                                      <p:to>
                                        <p:strVal val="visible"/>
                                      </p:to>
                                    </p:set>
                                    <p:anim calcmode="lin" valueType="num">
                                      <p:cBhvr additive="base">
                                        <p:cTn id="7" dur="500" fill="hold"/>
                                        <p:tgtEl>
                                          <p:spTgt spid="68613"/>
                                        </p:tgtEl>
                                        <p:attrNameLst>
                                          <p:attrName>ppt_x</p:attrName>
                                        </p:attrNameLst>
                                      </p:cBhvr>
                                      <p:tavLst>
                                        <p:tav tm="0">
                                          <p:val>
                                            <p:strVal val="#ppt_x"/>
                                          </p:val>
                                        </p:tav>
                                        <p:tav tm="100000">
                                          <p:val>
                                            <p:strVal val="#ppt_x"/>
                                          </p:val>
                                        </p:tav>
                                      </p:tavLst>
                                    </p:anim>
                                    <p:anim calcmode="lin" valueType="num">
                                      <p:cBhvr additive="base">
                                        <p:cTn id="8" dur="500" fill="hold"/>
                                        <p:tgtEl>
                                          <p:spTgt spid="686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8614"/>
                                        </p:tgtEl>
                                        <p:attrNameLst>
                                          <p:attrName>style.visibility</p:attrName>
                                        </p:attrNameLst>
                                      </p:cBhvr>
                                      <p:to>
                                        <p:strVal val="visible"/>
                                      </p:to>
                                    </p:set>
                                    <p:anim calcmode="lin" valueType="num">
                                      <p:cBhvr additive="base">
                                        <p:cTn id="11" dur="500" fill="hold"/>
                                        <p:tgtEl>
                                          <p:spTgt spid="68614"/>
                                        </p:tgtEl>
                                        <p:attrNameLst>
                                          <p:attrName>ppt_x</p:attrName>
                                        </p:attrNameLst>
                                      </p:cBhvr>
                                      <p:tavLst>
                                        <p:tav tm="0">
                                          <p:val>
                                            <p:strVal val="#ppt_x"/>
                                          </p:val>
                                        </p:tav>
                                        <p:tav tm="100000">
                                          <p:val>
                                            <p:strVal val="#ppt_x"/>
                                          </p:val>
                                        </p:tav>
                                      </p:tavLst>
                                    </p:anim>
                                    <p:anim calcmode="lin" valueType="num">
                                      <p:cBhvr additive="base">
                                        <p:cTn id="12" dur="500" fill="hold"/>
                                        <p:tgtEl>
                                          <p:spTgt spid="686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3" grpId="0" animBg="1"/>
      <p:bldP spid="686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4294967295"/>
          </p:nvPr>
        </p:nvSpPr>
        <p:spPr/>
        <p:txBody>
          <a:bodyPr/>
          <a:lstStyle/>
          <a:p>
            <a:pPr eaLnBrk="1" hangingPunct="1"/>
            <a:r>
              <a:rPr lang="fr-FR" altLang="fr-FR" smtClean="0"/>
              <a:t>Menu « Fichier » puis « Importation des données »</a:t>
            </a:r>
          </a:p>
          <a:p>
            <a:pPr eaLnBrk="1" hangingPunct="1"/>
            <a:endParaRPr lang="fr-FR" altLang="fr-FR" smtClean="0"/>
          </a:p>
          <a:p>
            <a:pPr eaLnBrk="1" hangingPunct="1"/>
            <a:endParaRPr lang="fr-FR" altLang="fr-FR" smtClean="0"/>
          </a:p>
          <a:p>
            <a:pPr eaLnBrk="1" hangingPunct="1"/>
            <a:endParaRPr lang="fr-FR" altLang="fr-FR" smtClean="0"/>
          </a:p>
          <a:p>
            <a:pPr eaLnBrk="1" hangingPunct="1"/>
            <a:endParaRPr lang="fr-FR" altLang="fr-FR" smtClean="0"/>
          </a:p>
          <a:p>
            <a:pPr eaLnBrk="1" hangingPunct="1"/>
            <a:r>
              <a:rPr lang="fr-FR" altLang="fr-FR" smtClean="0"/>
              <a:t>l'importation s'effectue : rencontre + Photo</a:t>
            </a:r>
          </a:p>
        </p:txBody>
      </p:sp>
      <p:pic>
        <p:nvPicPr>
          <p:cNvPr id="10243"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71775" y="1557338"/>
            <a:ext cx="290195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4213" y="4449763"/>
            <a:ext cx="295275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81425" y="4449763"/>
            <a:ext cx="3960813"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Imag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4"/>
          <p:cNvSpPr>
            <a:spLocks noChangeArrowheads="1"/>
          </p:cNvSpPr>
          <p:nvPr/>
        </p:nvSpPr>
        <p:spPr bwMode="auto">
          <a:xfrm>
            <a:off x="5580112" y="72678"/>
            <a:ext cx="34925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6"/>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7"/>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8"/>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FDME</a:t>
            </a:r>
          </a:p>
          <a:p>
            <a:pPr algn="r" eaLnBrk="1" hangingPunct="1">
              <a:spcBef>
                <a:spcPct val="0"/>
              </a:spcBef>
              <a:buFontTx/>
              <a:buNone/>
            </a:pPr>
            <a:r>
              <a:rPr lang="fr-FR" altLang="fr-FR" sz="1800" b="1" dirty="0">
                <a:solidFill>
                  <a:srgbClr val="1A3E71"/>
                </a:solidFill>
              </a:rPr>
              <a:t>Phase 1 - Connexion</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idx="4294967295"/>
          </p:nvPr>
        </p:nvSpPr>
        <p:spPr>
          <a:xfrm>
            <a:off x="684213" y="620713"/>
            <a:ext cx="8135937" cy="720725"/>
          </a:xfrm>
        </p:spPr>
        <p:txBody>
          <a:bodyPr/>
          <a:lstStyle/>
          <a:p>
            <a:pPr eaLnBrk="1" hangingPunct="1"/>
            <a:r>
              <a:rPr lang="fr-FR" altLang="fr-FR" smtClean="0"/>
              <a:t>Le but et l'action sont annulés </a:t>
            </a:r>
          </a:p>
        </p:txBody>
      </p:sp>
      <p:pic>
        <p:nvPicPr>
          <p:cNvPr id="44035"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7088" y="1557338"/>
            <a:ext cx="7848600" cy="424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5"/>
          <p:cNvSpPr>
            <a:spLocks noChangeArrowheads="1"/>
          </p:cNvSpPr>
          <p:nvPr/>
        </p:nvSpPr>
        <p:spPr bwMode="auto">
          <a:xfrm>
            <a:off x="900113" y="2276475"/>
            <a:ext cx="1079500" cy="57626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pic>
        <p:nvPicPr>
          <p:cNvPr id="44037" name="Imag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Rectangle 4"/>
          <p:cNvSpPr>
            <a:spLocks noChangeArrowheads="1"/>
          </p:cNvSpPr>
          <p:nvPr/>
        </p:nvSpPr>
        <p:spPr bwMode="auto">
          <a:xfrm>
            <a:off x="5580112" y="72678"/>
            <a:ext cx="3492500" cy="69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GDME</a:t>
            </a:r>
          </a:p>
          <a:p>
            <a:pPr algn="r" eaLnBrk="1" hangingPunct="1">
              <a:spcBef>
                <a:spcPct val="0"/>
              </a:spcBef>
              <a:buFontTx/>
              <a:buNone/>
            </a:pPr>
            <a:r>
              <a:rPr lang="fr-FR" altLang="fr-FR" sz="1800" b="1" dirty="0">
                <a:solidFill>
                  <a:srgbClr val="1A3E71"/>
                </a:solidFill>
              </a:rPr>
              <a:t>Enregistrer Les Buts</a:t>
            </a:r>
          </a:p>
        </p:txBody>
      </p:sp>
      <p:pic>
        <p:nvPicPr>
          <p:cNvPr id="44039" name="Image 6"/>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692275" y="4292600"/>
            <a:ext cx="69897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body" idx="4294967295"/>
          </p:nvPr>
        </p:nvSpPr>
        <p:spPr>
          <a:xfrm>
            <a:off x="457200" y="942975"/>
            <a:ext cx="8229600" cy="3565525"/>
          </a:xfrm>
        </p:spPr>
        <p:txBody>
          <a:bodyPr/>
          <a:lstStyle/>
          <a:p>
            <a:pPr eaLnBrk="1" hangingPunct="1">
              <a:buFontTx/>
              <a:buNone/>
            </a:pPr>
            <a:r>
              <a:rPr lang="fr-FR" altLang="fr-FR" b="1" smtClean="0">
                <a:solidFill>
                  <a:srgbClr val="1A3E71"/>
                </a:solidFill>
                <a:sym typeface="Wingdings" panose="05000000000000000000" pitchFamily="2" charset="2"/>
              </a:rPr>
              <a:t></a:t>
            </a:r>
            <a:r>
              <a:rPr lang="fr-FR" altLang="fr-FR" smtClean="0">
                <a:solidFill>
                  <a:srgbClr val="FF0000"/>
                </a:solidFill>
                <a:sym typeface="Wingdings" panose="05000000000000000000" pitchFamily="2" charset="2"/>
              </a:rPr>
              <a:t> </a:t>
            </a:r>
            <a:r>
              <a:rPr lang="fr-FR" altLang="fr-FR" smtClean="0"/>
              <a:t>Cette opération est à réaliser lors d'un arrêt du temps de jeu</a:t>
            </a:r>
          </a:p>
          <a:p>
            <a:pPr eaLnBrk="1" hangingPunct="1"/>
            <a:r>
              <a:rPr lang="fr-FR" altLang="fr-FR" smtClean="0"/>
              <a:t>Sélectionner la ligne dans le déroulé des actions</a:t>
            </a:r>
          </a:p>
          <a:p>
            <a:pPr eaLnBrk="1" hangingPunct="1"/>
            <a:r>
              <a:rPr lang="fr-FR" altLang="fr-FR" smtClean="0"/>
              <a:t>Faire un clic droit dessus</a:t>
            </a:r>
          </a:p>
          <a:p>
            <a:pPr eaLnBrk="1" hangingPunct="1"/>
            <a:r>
              <a:rPr lang="fr-FR" altLang="fr-FR" smtClean="0"/>
              <a:t>Cliquer sur : </a:t>
            </a:r>
          </a:p>
        </p:txBody>
      </p:sp>
      <p:pic>
        <p:nvPicPr>
          <p:cNvPr id="45059"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03350" y="3429000"/>
            <a:ext cx="68913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87675" y="2997200"/>
            <a:ext cx="22320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5061" name="AutoShape 15"/>
          <p:cNvCxnSpPr>
            <a:cxnSpLocks noChangeShapeType="1"/>
          </p:cNvCxnSpPr>
          <p:nvPr/>
        </p:nvCxnSpPr>
        <p:spPr bwMode="auto">
          <a:xfrm rot="10800000" flipH="1" flipV="1">
            <a:off x="1403350" y="4221163"/>
            <a:ext cx="3168650" cy="1584325"/>
          </a:xfrm>
          <a:prstGeom prst="bentConnector3">
            <a:avLst>
              <a:gd name="adj1" fmla="val -7213"/>
            </a:avLst>
          </a:prstGeom>
          <a:noFill/>
          <a:ln w="38100">
            <a:solidFill>
              <a:srgbClr val="339966"/>
            </a:solidFill>
            <a:miter lim="800000"/>
            <a:headEnd/>
            <a:tailEnd type="triangle" w="med" len="med"/>
          </a:ln>
          <a:extLst>
            <a:ext uri="{909E8E84-426E-40DD-AFC4-6F175D3DCCD1}">
              <a14:hiddenFill xmlns:a14="http://schemas.microsoft.com/office/drawing/2010/main">
                <a:noFill/>
              </a14:hiddenFill>
            </a:ext>
          </a:extLst>
        </p:spPr>
      </p:cxnSp>
      <p:grpSp>
        <p:nvGrpSpPr>
          <p:cNvPr id="45062" name="Group 12"/>
          <p:cNvGrpSpPr>
            <a:grpSpLocks/>
          </p:cNvGrpSpPr>
          <p:nvPr/>
        </p:nvGrpSpPr>
        <p:grpSpPr bwMode="auto">
          <a:xfrm>
            <a:off x="1979613" y="5084763"/>
            <a:ext cx="1512887" cy="1368425"/>
            <a:chOff x="3107" y="2886"/>
            <a:chExt cx="953" cy="862"/>
          </a:xfrm>
        </p:grpSpPr>
        <p:sp>
          <p:nvSpPr>
            <p:cNvPr id="45068" name="Rectangle 11"/>
            <p:cNvSpPr>
              <a:spLocks noChangeArrowheads="1"/>
            </p:cNvSpPr>
            <p:nvPr/>
          </p:nvSpPr>
          <p:spPr bwMode="auto">
            <a:xfrm>
              <a:off x="3107" y="2886"/>
              <a:ext cx="953" cy="862"/>
            </a:xfrm>
            <a:prstGeom prst="rect">
              <a:avLst/>
            </a:prstGeom>
            <a:solidFill>
              <a:schemeClr val="bg1"/>
            </a:solidFill>
            <a:ln w="38100">
              <a:solidFill>
                <a:srgbClr val="339966"/>
              </a:solidFill>
              <a:miter lim="800000"/>
              <a:headEnd/>
              <a:tailEnd/>
            </a:ln>
          </p:spPr>
          <p:txBody>
            <a:bodyPr wrap="none"/>
            <a:lstStyle>
              <a:lvl1pPr>
                <a:spcBef>
                  <a:spcPct val="20000"/>
                </a:spcBef>
                <a:buBlip>
                  <a:blip r:embed="rId4"/>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6"/>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2400" b="1"/>
                <a:t>Clic Droit</a:t>
              </a:r>
            </a:p>
          </p:txBody>
        </p:sp>
        <p:pic>
          <p:nvPicPr>
            <p:cNvPr id="45069" name="Picture 10" descr="clic-droit"/>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88" y="3113"/>
              <a:ext cx="590" cy="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5063" name="Picture 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3438" y="5516563"/>
            <a:ext cx="22320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Rectangle 2"/>
          <p:cNvSpPr>
            <a:spLocks noChangeArrowheads="1"/>
          </p:cNvSpPr>
          <p:nvPr/>
        </p:nvSpPr>
        <p:spPr bwMode="auto">
          <a:xfrm>
            <a:off x="900113" y="0"/>
            <a:ext cx="82438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4"/>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6"/>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4000"/>
              <a:t>GDME : Supprimer Une Action</a:t>
            </a:r>
          </a:p>
        </p:txBody>
      </p:sp>
      <p:pic>
        <p:nvPicPr>
          <p:cNvPr id="45065" name="Image 5"/>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0" y="0"/>
            <a:ext cx="7858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Image 1"/>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00113" y="627063"/>
            <a:ext cx="8243887"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Image 13"/>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401763" y="3429000"/>
            <a:ext cx="68929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323850" y="908050"/>
            <a:ext cx="8496300" cy="2305050"/>
          </a:xfrm>
        </p:spPr>
        <p:txBody>
          <a:bodyPr/>
          <a:lstStyle/>
          <a:p>
            <a:pPr marL="542925" indent="-542925" eaLnBrk="1" hangingPunct="1">
              <a:spcBef>
                <a:spcPct val="0"/>
              </a:spcBef>
              <a:buFontTx/>
              <a:buNone/>
              <a:tabLst>
                <a:tab pos="4659313" algn="l"/>
              </a:tabLst>
            </a:pPr>
            <a:r>
              <a:rPr lang="fr-FR" altLang="fr-FR" b="1" smtClean="0">
                <a:solidFill>
                  <a:srgbClr val="1A3E71"/>
                </a:solidFill>
                <a:sym typeface="Wingdings" panose="05000000000000000000" pitchFamily="2" charset="2"/>
              </a:rPr>
              <a:t></a:t>
            </a:r>
            <a:r>
              <a:rPr lang="fr-FR" altLang="fr-FR" smtClean="0">
                <a:solidFill>
                  <a:srgbClr val="FF0000"/>
                </a:solidFill>
                <a:sym typeface="Wingdings" panose="05000000000000000000" pitchFamily="2" charset="2"/>
              </a:rPr>
              <a:t> </a:t>
            </a:r>
            <a:r>
              <a:rPr lang="fr-FR" altLang="fr-FR" smtClean="0"/>
              <a:t>Cette opération est à réaliser lors d'un arrêt du temps de jeu</a:t>
            </a:r>
          </a:p>
          <a:p>
            <a:pPr marL="542925" indent="-542925" eaLnBrk="1" hangingPunct="1">
              <a:spcBef>
                <a:spcPct val="0"/>
              </a:spcBef>
              <a:tabLst>
                <a:tab pos="4659313" algn="l"/>
              </a:tabLst>
            </a:pPr>
            <a:r>
              <a:rPr lang="fr-FR" altLang="fr-FR" smtClean="0"/>
              <a:t>Sélectionner la ligne dans le déroulé des actions</a:t>
            </a:r>
          </a:p>
          <a:p>
            <a:pPr marL="542925" indent="-542925" eaLnBrk="1" hangingPunct="1">
              <a:spcBef>
                <a:spcPct val="0"/>
              </a:spcBef>
              <a:tabLst>
                <a:tab pos="4659313" algn="l"/>
              </a:tabLst>
            </a:pPr>
            <a:r>
              <a:rPr lang="fr-FR" altLang="fr-FR" smtClean="0"/>
              <a:t>Faire un clic droit dessus</a:t>
            </a:r>
          </a:p>
          <a:p>
            <a:pPr marL="542925" indent="-542925" eaLnBrk="1" hangingPunct="1">
              <a:spcBef>
                <a:spcPct val="0"/>
              </a:spcBef>
              <a:tabLst>
                <a:tab pos="4659313" algn="l"/>
              </a:tabLst>
            </a:pPr>
            <a:r>
              <a:rPr lang="fr-FR" altLang="fr-FR" smtClean="0"/>
              <a:t>Cliquer sur : 	et choisir le « bon » N°</a:t>
            </a:r>
          </a:p>
        </p:txBody>
      </p:sp>
      <p:pic>
        <p:nvPicPr>
          <p:cNvPr id="46083"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8888" y="3143250"/>
            <a:ext cx="689133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084" name="AutoShape 7"/>
          <p:cNvCxnSpPr>
            <a:cxnSpLocks noChangeShapeType="1"/>
          </p:cNvCxnSpPr>
          <p:nvPr/>
        </p:nvCxnSpPr>
        <p:spPr bwMode="auto">
          <a:xfrm rot="10800000" flipH="1" flipV="1">
            <a:off x="1258888" y="3935413"/>
            <a:ext cx="3168650" cy="1584325"/>
          </a:xfrm>
          <a:prstGeom prst="bentConnector3">
            <a:avLst>
              <a:gd name="adj1" fmla="val -7213"/>
            </a:avLst>
          </a:prstGeom>
          <a:noFill/>
          <a:ln w="38100">
            <a:solidFill>
              <a:srgbClr val="339966"/>
            </a:solidFill>
            <a:miter lim="800000"/>
            <a:headEnd/>
            <a:tailEnd type="triangle" w="med" len="med"/>
          </a:ln>
          <a:extLst>
            <a:ext uri="{909E8E84-426E-40DD-AFC4-6F175D3DCCD1}">
              <a14:hiddenFill xmlns:a14="http://schemas.microsoft.com/office/drawing/2010/main">
                <a:noFill/>
              </a14:hiddenFill>
            </a:ext>
          </a:extLst>
        </p:spPr>
      </p:cxnSp>
      <p:grpSp>
        <p:nvGrpSpPr>
          <p:cNvPr id="46085" name="Group 8"/>
          <p:cNvGrpSpPr>
            <a:grpSpLocks/>
          </p:cNvGrpSpPr>
          <p:nvPr/>
        </p:nvGrpSpPr>
        <p:grpSpPr bwMode="auto">
          <a:xfrm>
            <a:off x="1835150" y="4513263"/>
            <a:ext cx="1512888" cy="1368425"/>
            <a:chOff x="3107" y="2886"/>
            <a:chExt cx="953" cy="862"/>
          </a:xfrm>
        </p:grpSpPr>
        <p:sp>
          <p:nvSpPr>
            <p:cNvPr id="46097" name="Rectangle 9"/>
            <p:cNvSpPr>
              <a:spLocks noChangeArrowheads="1"/>
            </p:cNvSpPr>
            <p:nvPr/>
          </p:nvSpPr>
          <p:spPr bwMode="auto">
            <a:xfrm>
              <a:off x="3107" y="2886"/>
              <a:ext cx="953" cy="862"/>
            </a:xfrm>
            <a:prstGeom prst="rect">
              <a:avLst/>
            </a:prstGeom>
            <a:solidFill>
              <a:schemeClr val="bg1"/>
            </a:solidFill>
            <a:ln w="38100">
              <a:solidFill>
                <a:srgbClr val="339966"/>
              </a:solidFill>
              <a:miter lim="800000"/>
              <a:headEnd/>
              <a:tailEnd/>
            </a:ln>
          </p:spPr>
          <p:txBody>
            <a:bodyPr wrap="none"/>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2400" b="1"/>
                <a:t>Clic Droit</a:t>
              </a:r>
            </a:p>
          </p:txBody>
        </p:sp>
        <p:pic>
          <p:nvPicPr>
            <p:cNvPr id="46098" name="Picture 10" descr="clic-droit"/>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88" y="3113"/>
              <a:ext cx="590" cy="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4220" name="Group 12"/>
          <p:cNvGrpSpPr>
            <a:grpSpLocks/>
          </p:cNvGrpSpPr>
          <p:nvPr/>
        </p:nvGrpSpPr>
        <p:grpSpPr bwMode="auto">
          <a:xfrm>
            <a:off x="34925" y="5953125"/>
            <a:ext cx="8064500" cy="860425"/>
            <a:chOff x="748" y="2750"/>
            <a:chExt cx="4854" cy="542"/>
          </a:xfrm>
        </p:grpSpPr>
        <p:sp>
          <p:nvSpPr>
            <p:cNvPr id="46095" name="Rectangle 13"/>
            <p:cNvSpPr>
              <a:spLocks noChangeArrowheads="1"/>
            </p:cNvSpPr>
            <p:nvPr/>
          </p:nvSpPr>
          <p:spPr bwMode="auto">
            <a:xfrm>
              <a:off x="1429" y="2750"/>
              <a:ext cx="4173" cy="542"/>
            </a:xfrm>
            <a:prstGeom prst="rect">
              <a:avLst/>
            </a:prstGeom>
            <a:solidFill>
              <a:schemeClr val="bg1"/>
            </a:solidFill>
            <a:ln w="38100">
              <a:solidFill>
                <a:srgbClr val="FF0000"/>
              </a:solidFill>
              <a:miter lim="800000"/>
              <a:headEnd/>
              <a:tailEnd/>
            </a:ln>
          </p:spPr>
          <p:txBody>
            <a:bodyPr>
              <a:spAutoFit/>
            </a:bodyP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fr-FR" altLang="fr-FR" sz="2400"/>
                <a:t>Pour une sanction disciplinaire : attendre la fin du temps d'exclusion pour effectuer la correction</a:t>
              </a:r>
            </a:p>
          </p:txBody>
        </p:sp>
        <p:pic>
          <p:nvPicPr>
            <p:cNvPr id="46096" name="Picture 14" descr="j034631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48" y="2795"/>
              <a:ext cx="594" cy="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087" name="Rectangle 15"/>
          <p:cNvSpPr>
            <a:spLocks noChangeArrowheads="1"/>
          </p:cNvSpPr>
          <p:nvPr/>
        </p:nvSpPr>
        <p:spPr bwMode="auto">
          <a:xfrm>
            <a:off x="2709863" y="2724150"/>
            <a:ext cx="2314575" cy="317500"/>
          </a:xfrm>
          <a:prstGeom prst="rect">
            <a:avLst/>
          </a:prstGeom>
          <a:solidFill>
            <a:srgbClr val="FF0000"/>
          </a:solidFill>
          <a:ln w="12700">
            <a:solidFill>
              <a:schemeClr val="tx1"/>
            </a:solidFill>
            <a:miter lim="800000"/>
            <a:headEnd/>
            <a:tailEnd/>
          </a:ln>
        </p:spPr>
        <p:txBody>
          <a:bodyPr wrap="none" anchor="ctr">
            <a:spAutoFit/>
          </a:bodyP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1400" b="1"/>
              <a:t>Remplacement du joueur</a:t>
            </a:r>
          </a:p>
        </p:txBody>
      </p:sp>
      <p:sp>
        <p:nvSpPr>
          <p:cNvPr id="46088" name="Rectangle 16"/>
          <p:cNvSpPr>
            <a:spLocks noChangeArrowheads="1"/>
          </p:cNvSpPr>
          <p:nvPr/>
        </p:nvSpPr>
        <p:spPr bwMode="auto">
          <a:xfrm>
            <a:off x="4267200" y="5310188"/>
            <a:ext cx="2624138" cy="349250"/>
          </a:xfrm>
          <a:prstGeom prst="rect">
            <a:avLst/>
          </a:prstGeom>
          <a:solidFill>
            <a:srgbClr val="FF0000"/>
          </a:solidFill>
          <a:ln w="12700">
            <a:solidFill>
              <a:schemeClr val="tx1"/>
            </a:solidFill>
            <a:miter lim="800000"/>
            <a:headEnd/>
            <a:tailEnd/>
          </a:ln>
        </p:spPr>
        <p:txBody>
          <a:bodyPr wrap="none" anchor="ctr">
            <a:spAutoFit/>
          </a:bodyP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1600" b="1"/>
              <a:t>Remplacement du joueur</a:t>
            </a:r>
          </a:p>
        </p:txBody>
      </p:sp>
      <p:pic>
        <p:nvPicPr>
          <p:cNvPr id="46089" name="Picture 17" descr="plus"/>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948488" y="5233988"/>
            <a:ext cx="5349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0" name="Text Box 18"/>
          <p:cNvSpPr txBox="1">
            <a:spLocks noChangeArrowheads="1"/>
          </p:cNvSpPr>
          <p:nvPr/>
        </p:nvSpPr>
        <p:spPr bwMode="auto">
          <a:xfrm>
            <a:off x="7359650" y="5135563"/>
            <a:ext cx="16748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fr-FR" altLang="fr-FR"/>
              <a:t>N° joueur</a:t>
            </a:r>
          </a:p>
        </p:txBody>
      </p:sp>
      <p:sp>
        <p:nvSpPr>
          <p:cNvPr id="46091" name="Rectangle 2"/>
          <p:cNvSpPr>
            <a:spLocks noChangeArrowheads="1"/>
          </p:cNvSpPr>
          <p:nvPr/>
        </p:nvSpPr>
        <p:spPr bwMode="auto">
          <a:xfrm>
            <a:off x="900113" y="0"/>
            <a:ext cx="82438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4000"/>
              <a:t>GDME : Erreur sur N° du joueur</a:t>
            </a:r>
          </a:p>
        </p:txBody>
      </p:sp>
      <p:pic>
        <p:nvPicPr>
          <p:cNvPr id="46092" name="Image 5"/>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0" y="0"/>
            <a:ext cx="7858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3" name="Image 1"/>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00113" y="627063"/>
            <a:ext cx="8243887"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4" name="Image 17"/>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230313" y="3132138"/>
            <a:ext cx="68929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4220"/>
                                        </p:tgtEl>
                                        <p:attrNameLst>
                                          <p:attrName>style.visibility</p:attrName>
                                        </p:attrNameLst>
                                      </p:cBhvr>
                                      <p:to>
                                        <p:strVal val="visible"/>
                                      </p:to>
                                    </p:set>
                                    <p:anim calcmode="lin" valueType="num">
                                      <p:cBhvr additive="base">
                                        <p:cTn id="7" dur="500" fill="hold"/>
                                        <p:tgtEl>
                                          <p:spTgt spid="94220"/>
                                        </p:tgtEl>
                                        <p:attrNameLst>
                                          <p:attrName>ppt_x</p:attrName>
                                        </p:attrNameLst>
                                      </p:cBhvr>
                                      <p:tavLst>
                                        <p:tav tm="0">
                                          <p:val>
                                            <p:strVal val="#ppt_x"/>
                                          </p:val>
                                        </p:tav>
                                        <p:tav tm="100000">
                                          <p:val>
                                            <p:strVal val="#ppt_x"/>
                                          </p:val>
                                        </p:tav>
                                      </p:tavLst>
                                    </p:anim>
                                    <p:anim calcmode="lin" valueType="num">
                                      <p:cBhvr additive="base">
                                        <p:cTn id="8" dur="500" fill="hold"/>
                                        <p:tgtEl>
                                          <p:spTgt spid="942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4294967295"/>
          </p:nvPr>
        </p:nvSpPr>
        <p:spPr>
          <a:xfrm>
            <a:off x="457200" y="908050"/>
            <a:ext cx="8229600" cy="5151438"/>
          </a:xfrm>
        </p:spPr>
        <p:txBody>
          <a:bodyPr/>
          <a:lstStyle/>
          <a:p>
            <a:pPr eaLnBrk="1" hangingPunct="1"/>
            <a:r>
              <a:rPr lang="fr-FR" altLang="fr-FR" smtClean="0"/>
              <a:t>Sélectionner le joueur sanctionné et cliquer sur le bouton</a:t>
            </a:r>
          </a:p>
        </p:txBody>
      </p:sp>
      <p:pic>
        <p:nvPicPr>
          <p:cNvPr id="47107"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0013" y="1876425"/>
            <a:ext cx="6553200"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Rectangle 5"/>
          <p:cNvSpPr>
            <a:spLocks noChangeArrowheads="1"/>
          </p:cNvSpPr>
          <p:nvPr/>
        </p:nvSpPr>
        <p:spPr bwMode="auto">
          <a:xfrm>
            <a:off x="144463" y="2949575"/>
            <a:ext cx="865187" cy="431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sp>
        <p:nvSpPr>
          <p:cNvPr id="70662" name="AutoShape 6"/>
          <p:cNvSpPr>
            <a:spLocks/>
          </p:cNvSpPr>
          <p:nvPr/>
        </p:nvSpPr>
        <p:spPr bwMode="auto">
          <a:xfrm>
            <a:off x="2992438" y="5229225"/>
            <a:ext cx="4678362" cy="1511300"/>
          </a:xfrm>
          <a:prstGeom prst="borderCallout1">
            <a:avLst>
              <a:gd name="adj1" fmla="val 7565"/>
              <a:gd name="adj2" fmla="val -1630"/>
              <a:gd name="adj3" fmla="val -35926"/>
              <a:gd name="adj4" fmla="val -29880"/>
            </a:avLst>
          </a:prstGeom>
          <a:solidFill>
            <a:schemeClr val="bg1"/>
          </a:solidFill>
          <a:ln w="38100">
            <a:solidFill>
              <a:srgbClr val="FF0000"/>
            </a:solidFill>
            <a:miter lim="800000"/>
            <a:headEnd/>
            <a:tailEnd type="triangle" w="med" len="med"/>
          </a:ln>
        </p:spPr>
        <p:txBody>
          <a:bodyP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a:t>Un rectangle jaune apparait dans la case du joueur et l'action est inscrite </a:t>
            </a:r>
          </a:p>
        </p:txBody>
      </p:sp>
      <p:pic>
        <p:nvPicPr>
          <p:cNvPr id="47110"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411413" y="1412875"/>
            <a:ext cx="94615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Rectangle 2"/>
          <p:cNvSpPr>
            <a:spLocks noChangeArrowheads="1"/>
          </p:cNvSpPr>
          <p:nvPr/>
        </p:nvSpPr>
        <p:spPr bwMode="auto">
          <a:xfrm>
            <a:off x="900113" y="0"/>
            <a:ext cx="82438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4000" dirty="0"/>
              <a:t>GDME : Inscrire un Avertissement</a:t>
            </a:r>
          </a:p>
        </p:txBody>
      </p:sp>
      <p:pic>
        <p:nvPicPr>
          <p:cNvPr id="47112" name="Image 5"/>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0"/>
            <a:ext cx="7858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Image 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00113" y="627063"/>
            <a:ext cx="8243887"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Image 9"/>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44463" y="4321175"/>
            <a:ext cx="6508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661"/>
                                        </p:tgtEl>
                                        <p:attrNameLst>
                                          <p:attrName>style.visibility</p:attrName>
                                        </p:attrNameLst>
                                      </p:cBhvr>
                                      <p:to>
                                        <p:strVal val="visible"/>
                                      </p:to>
                                    </p:set>
                                    <p:anim calcmode="lin" valueType="num">
                                      <p:cBhvr additive="base">
                                        <p:cTn id="7" dur="500" fill="hold"/>
                                        <p:tgtEl>
                                          <p:spTgt spid="70661"/>
                                        </p:tgtEl>
                                        <p:attrNameLst>
                                          <p:attrName>ppt_x</p:attrName>
                                        </p:attrNameLst>
                                      </p:cBhvr>
                                      <p:tavLst>
                                        <p:tav tm="0">
                                          <p:val>
                                            <p:strVal val="#ppt_x"/>
                                          </p:val>
                                        </p:tav>
                                        <p:tav tm="100000">
                                          <p:val>
                                            <p:strVal val="#ppt_x"/>
                                          </p:val>
                                        </p:tav>
                                      </p:tavLst>
                                    </p:anim>
                                    <p:anim calcmode="lin" valueType="num">
                                      <p:cBhvr additive="base">
                                        <p:cTn id="8" dur="500" fill="hold"/>
                                        <p:tgtEl>
                                          <p:spTgt spid="7066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0662"/>
                                        </p:tgtEl>
                                        <p:attrNameLst>
                                          <p:attrName>style.visibility</p:attrName>
                                        </p:attrNameLst>
                                      </p:cBhvr>
                                      <p:to>
                                        <p:strVal val="visible"/>
                                      </p:to>
                                    </p:set>
                                    <p:anim calcmode="lin" valueType="num">
                                      <p:cBhvr additive="base">
                                        <p:cTn id="11" dur="500" fill="hold"/>
                                        <p:tgtEl>
                                          <p:spTgt spid="70662"/>
                                        </p:tgtEl>
                                        <p:attrNameLst>
                                          <p:attrName>ppt_x</p:attrName>
                                        </p:attrNameLst>
                                      </p:cBhvr>
                                      <p:tavLst>
                                        <p:tav tm="0">
                                          <p:val>
                                            <p:strVal val="#ppt_x"/>
                                          </p:val>
                                        </p:tav>
                                        <p:tav tm="100000">
                                          <p:val>
                                            <p:strVal val="#ppt_x"/>
                                          </p:val>
                                        </p:tav>
                                      </p:tavLst>
                                    </p:anim>
                                    <p:anim calcmode="lin" valueType="num">
                                      <p:cBhvr additive="base">
                                        <p:cTn id="12" dur="500" fill="hold"/>
                                        <p:tgtEl>
                                          <p:spTgt spid="706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1" grpId="0" animBg="1"/>
      <p:bldP spid="7066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type="body" idx="4294967295"/>
          </p:nvPr>
        </p:nvSpPr>
        <p:spPr>
          <a:xfrm>
            <a:off x="468313" y="693738"/>
            <a:ext cx="8675687" cy="6048375"/>
          </a:xfrm>
        </p:spPr>
        <p:txBody>
          <a:bodyPr/>
          <a:lstStyle/>
          <a:p>
            <a:pPr eaLnBrk="1" hangingPunct="1">
              <a:lnSpc>
                <a:spcPct val="90000"/>
              </a:lnSpc>
            </a:pPr>
            <a:r>
              <a:rPr lang="fr-FR" altLang="fr-FR" dirty="0" smtClean="0"/>
              <a:t>Sélectionner le joueur sanctionné et cliquer :</a:t>
            </a:r>
          </a:p>
          <a:p>
            <a:pPr lvl="1" eaLnBrk="1" hangingPunct="1">
              <a:lnSpc>
                <a:spcPct val="90000"/>
              </a:lnSpc>
            </a:pPr>
            <a:r>
              <a:rPr lang="fr-FR" altLang="fr-FR" dirty="0" smtClean="0">
                <a:ea typeface="Arial" panose="020B0604020202020204" pitchFamily="34" charset="0"/>
              </a:rPr>
              <a:t>Soit sur le bouton</a:t>
            </a:r>
          </a:p>
          <a:p>
            <a:pPr lvl="1" eaLnBrk="1" hangingPunct="1">
              <a:lnSpc>
                <a:spcPct val="90000"/>
              </a:lnSpc>
            </a:pPr>
            <a:r>
              <a:rPr lang="fr-FR" altLang="fr-FR" dirty="0" smtClean="0">
                <a:ea typeface="Arial" panose="020B0604020202020204" pitchFamily="34" charset="0"/>
              </a:rPr>
              <a:t>Soit sur le bouton</a:t>
            </a:r>
          </a:p>
          <a:p>
            <a:pPr lvl="1" eaLnBrk="1" hangingPunct="1">
              <a:lnSpc>
                <a:spcPct val="90000"/>
              </a:lnSpc>
            </a:pPr>
            <a:r>
              <a:rPr lang="fr-FR" altLang="fr-FR" dirty="0" smtClean="0">
                <a:ea typeface="Arial" panose="020B0604020202020204" pitchFamily="34" charset="0"/>
              </a:rPr>
              <a:t>Soit sur le bouton</a:t>
            </a:r>
          </a:p>
          <a:p>
            <a:pPr eaLnBrk="1" hangingPunct="1">
              <a:lnSpc>
                <a:spcPct val="90000"/>
              </a:lnSpc>
            </a:pPr>
            <a:r>
              <a:rPr lang="fr-FR" altLang="fr-FR" dirty="0" smtClean="0"/>
              <a:t>Pour une exclusion : un carré orange apparaît dans la case du joueur ainsi que le temps</a:t>
            </a:r>
            <a:br>
              <a:rPr lang="fr-FR" altLang="fr-FR" dirty="0" smtClean="0"/>
            </a:br>
            <a:r>
              <a:rPr lang="fr-FR" altLang="fr-FR" dirty="0" smtClean="0"/>
              <a:t>de rentrée</a:t>
            </a:r>
          </a:p>
          <a:p>
            <a:pPr eaLnBrk="1" hangingPunct="1">
              <a:lnSpc>
                <a:spcPct val="90000"/>
              </a:lnSpc>
            </a:pPr>
            <a:r>
              <a:rPr lang="fr-FR" altLang="fr-FR" dirty="0" smtClean="0"/>
              <a:t>Pour une disqualification : un carré rouge ou bleu apparaît dans la case du joueur ainsi que le temps de rentrée du nouveau joueur</a:t>
            </a:r>
            <a:endParaRPr lang="fr-FR" altLang="fr-FR" dirty="0" smtClean="0">
              <a:sym typeface="Wingdings" panose="05000000000000000000" pitchFamily="2" charset="2"/>
            </a:endParaRPr>
          </a:p>
          <a:p>
            <a:pPr eaLnBrk="1" hangingPunct="1">
              <a:lnSpc>
                <a:spcPct val="90000"/>
              </a:lnSpc>
              <a:buFontTx/>
              <a:buNone/>
            </a:pPr>
            <a:r>
              <a:rPr lang="fr-FR" altLang="fr-FR" b="1" dirty="0" smtClean="0">
                <a:solidFill>
                  <a:srgbClr val="1A3E71"/>
                </a:solidFill>
                <a:sym typeface="Wingdings" panose="05000000000000000000" pitchFamily="2" charset="2"/>
              </a:rPr>
              <a:t></a:t>
            </a:r>
            <a:r>
              <a:rPr lang="fr-FR" altLang="fr-FR" dirty="0" smtClean="0">
                <a:solidFill>
                  <a:srgbClr val="FF0000"/>
                </a:solidFill>
                <a:sym typeface="Wingdings" panose="05000000000000000000" pitchFamily="2" charset="2"/>
              </a:rPr>
              <a:t> </a:t>
            </a:r>
            <a:r>
              <a:rPr lang="fr-FR" altLang="fr-FR" dirty="0" smtClean="0">
                <a:sym typeface="Wingdings" panose="05000000000000000000" pitchFamily="2" charset="2"/>
              </a:rPr>
              <a:t>Pour une exclusion 2+2 min : Recommencer l'opération ; l'heure de rentée chrono +4min apparait</a:t>
            </a:r>
          </a:p>
          <a:p>
            <a:pPr eaLnBrk="1" hangingPunct="1">
              <a:lnSpc>
                <a:spcPct val="90000"/>
              </a:lnSpc>
              <a:buFontTx/>
              <a:buNone/>
            </a:pPr>
            <a:r>
              <a:rPr lang="fr-FR" altLang="fr-FR" b="1" dirty="0" smtClean="0">
                <a:solidFill>
                  <a:srgbClr val="1A3E71"/>
                </a:solidFill>
                <a:sym typeface="Wingdings" panose="05000000000000000000" pitchFamily="2" charset="2"/>
              </a:rPr>
              <a:t></a:t>
            </a:r>
            <a:r>
              <a:rPr lang="fr-FR" altLang="fr-FR" dirty="0" smtClean="0">
                <a:solidFill>
                  <a:srgbClr val="339966"/>
                </a:solidFill>
                <a:sym typeface="Wingdings" panose="05000000000000000000" pitchFamily="2" charset="2"/>
              </a:rPr>
              <a:t> </a:t>
            </a:r>
            <a:r>
              <a:rPr lang="fr-FR" altLang="fr-FR" dirty="0" smtClean="0"/>
              <a:t>Lorsque l'exclusion est terminée l' heure s'efface automatiquement</a:t>
            </a:r>
            <a:r>
              <a:rPr lang="fr-FR" altLang="fr-FR" dirty="0" smtClean="0">
                <a:sym typeface="Wingdings" panose="05000000000000000000" pitchFamily="2" charset="2"/>
              </a:rPr>
              <a:t> </a:t>
            </a:r>
          </a:p>
        </p:txBody>
      </p:sp>
      <p:pic>
        <p:nvPicPr>
          <p:cNvPr id="48131"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29063" y="1111250"/>
            <a:ext cx="9461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29063" y="1571625"/>
            <a:ext cx="103028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13675" y="2852738"/>
            <a:ext cx="10795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81850" y="4398963"/>
            <a:ext cx="1217613"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Rectangle 2"/>
          <p:cNvSpPr>
            <a:spLocks noChangeArrowheads="1"/>
          </p:cNvSpPr>
          <p:nvPr/>
        </p:nvSpPr>
        <p:spPr bwMode="auto">
          <a:xfrm>
            <a:off x="900113" y="0"/>
            <a:ext cx="82438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6"/>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7"/>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8"/>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4000"/>
              <a:t>GDME : Inscrire 2’’ / </a:t>
            </a:r>
            <a:r>
              <a:rPr lang="fr-FR" altLang="fr-FR" sz="4000">
                <a:solidFill>
                  <a:srgbClr val="FF0000"/>
                </a:solidFill>
                <a:sym typeface="Wingdings" panose="05000000000000000000" pitchFamily="2" charset="2"/>
              </a:rPr>
              <a:t> </a:t>
            </a:r>
            <a:r>
              <a:rPr lang="fr-FR" altLang="fr-FR" sz="4000">
                <a:sym typeface="Wingdings" panose="05000000000000000000" pitchFamily="2" charset="2"/>
              </a:rPr>
              <a:t>/ </a:t>
            </a:r>
            <a:r>
              <a:rPr lang="fr-FR" altLang="fr-FR" sz="4000">
                <a:solidFill>
                  <a:srgbClr val="FF0000"/>
                </a:solidFill>
                <a:sym typeface="Wingdings" panose="05000000000000000000" pitchFamily="2" charset="2"/>
              </a:rPr>
              <a:t></a:t>
            </a:r>
            <a:r>
              <a:rPr lang="fr-FR" altLang="fr-FR" sz="4000">
                <a:sym typeface="Wingdings" panose="05000000000000000000" pitchFamily="2" charset="2"/>
              </a:rPr>
              <a:t>+</a:t>
            </a:r>
            <a:r>
              <a:rPr lang="fr-FR" altLang="fr-FR" sz="4000">
                <a:solidFill>
                  <a:srgbClr val="0070C0"/>
                </a:solidFill>
                <a:sym typeface="Wingdings" panose="05000000000000000000" pitchFamily="2" charset="2"/>
              </a:rPr>
              <a:t></a:t>
            </a:r>
            <a:endParaRPr lang="fr-FR" altLang="fr-FR" sz="4000"/>
          </a:p>
        </p:txBody>
      </p:sp>
      <p:pic>
        <p:nvPicPr>
          <p:cNvPr id="48136" name="Image 5"/>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0" y="0"/>
            <a:ext cx="7858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Image 1"/>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00113" y="627063"/>
            <a:ext cx="8243887"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Image 1"/>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3929063" y="2030413"/>
            <a:ext cx="1058862"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1683">
                                            <p:txEl>
                                              <p:pRg st="4" end="4"/>
                                            </p:txEl>
                                          </p:spTgt>
                                        </p:tgtEl>
                                        <p:attrNameLst>
                                          <p:attrName>style.visibility</p:attrName>
                                        </p:attrNameLst>
                                      </p:cBhvr>
                                      <p:to>
                                        <p:strVal val="visible"/>
                                      </p:to>
                                    </p:set>
                                    <p:anim calcmode="lin" valueType="num">
                                      <p:cBhvr additive="base">
                                        <p:cTn id="7" dur="500" fill="hold"/>
                                        <p:tgtEl>
                                          <p:spTgt spid="7168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68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687"/>
                                        </p:tgtEl>
                                        <p:attrNameLst>
                                          <p:attrName>style.visibility</p:attrName>
                                        </p:attrNameLst>
                                      </p:cBhvr>
                                      <p:to>
                                        <p:strVal val="visible"/>
                                      </p:to>
                                    </p:set>
                                    <p:anim calcmode="lin" valueType="num">
                                      <p:cBhvr additive="base">
                                        <p:cTn id="11" dur="500" fill="hold"/>
                                        <p:tgtEl>
                                          <p:spTgt spid="71687"/>
                                        </p:tgtEl>
                                        <p:attrNameLst>
                                          <p:attrName>ppt_x</p:attrName>
                                        </p:attrNameLst>
                                      </p:cBhvr>
                                      <p:tavLst>
                                        <p:tav tm="0">
                                          <p:val>
                                            <p:strVal val="#ppt_x"/>
                                          </p:val>
                                        </p:tav>
                                        <p:tav tm="100000">
                                          <p:val>
                                            <p:strVal val="#ppt_x"/>
                                          </p:val>
                                        </p:tav>
                                      </p:tavLst>
                                    </p:anim>
                                    <p:anim calcmode="lin" valueType="num">
                                      <p:cBhvr additive="base">
                                        <p:cTn id="12" dur="500" fill="hold"/>
                                        <p:tgtEl>
                                          <p:spTgt spid="71687"/>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71683">
                                            <p:txEl>
                                              <p:pRg st="5" end="5"/>
                                            </p:txEl>
                                          </p:spTgt>
                                        </p:tgtEl>
                                        <p:attrNameLst>
                                          <p:attrName>style.visibility</p:attrName>
                                        </p:attrNameLst>
                                      </p:cBhvr>
                                      <p:to>
                                        <p:strVal val="visible"/>
                                      </p:to>
                                    </p:set>
                                    <p:anim calcmode="lin" valueType="num">
                                      <p:cBhvr additive="base">
                                        <p:cTn id="17" dur="500" fill="hold"/>
                                        <p:tgtEl>
                                          <p:spTgt spid="7168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1683">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1688"/>
                                        </p:tgtEl>
                                        <p:attrNameLst>
                                          <p:attrName>style.visibility</p:attrName>
                                        </p:attrNameLst>
                                      </p:cBhvr>
                                      <p:to>
                                        <p:strVal val="visible"/>
                                      </p:to>
                                    </p:set>
                                    <p:anim calcmode="lin" valueType="num">
                                      <p:cBhvr additive="base">
                                        <p:cTn id="21" dur="500" fill="hold"/>
                                        <p:tgtEl>
                                          <p:spTgt spid="71688"/>
                                        </p:tgtEl>
                                        <p:attrNameLst>
                                          <p:attrName>ppt_x</p:attrName>
                                        </p:attrNameLst>
                                      </p:cBhvr>
                                      <p:tavLst>
                                        <p:tav tm="0">
                                          <p:val>
                                            <p:strVal val="#ppt_x"/>
                                          </p:val>
                                        </p:tav>
                                        <p:tav tm="100000">
                                          <p:val>
                                            <p:strVal val="#ppt_x"/>
                                          </p:val>
                                        </p:tav>
                                      </p:tavLst>
                                    </p:anim>
                                    <p:anim calcmode="lin" valueType="num">
                                      <p:cBhvr additive="base">
                                        <p:cTn id="22" dur="500" fill="hold"/>
                                        <p:tgtEl>
                                          <p:spTgt spid="71688"/>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71683">
                                            <p:txEl>
                                              <p:pRg st="6" end="6"/>
                                            </p:txEl>
                                          </p:spTgt>
                                        </p:tgtEl>
                                        <p:attrNameLst>
                                          <p:attrName>style.visibility</p:attrName>
                                        </p:attrNameLst>
                                      </p:cBhvr>
                                      <p:to>
                                        <p:strVal val="visible"/>
                                      </p:to>
                                    </p:set>
                                    <p:anim calcmode="lin" valueType="num">
                                      <p:cBhvr additive="base">
                                        <p:cTn id="27" dur="500" fill="hold"/>
                                        <p:tgtEl>
                                          <p:spTgt spid="7168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71683">
                                            <p:txEl>
                                              <p:pRg st="7" end="7"/>
                                            </p:txEl>
                                          </p:spTgt>
                                        </p:tgtEl>
                                        <p:attrNameLst>
                                          <p:attrName>style.visibility</p:attrName>
                                        </p:attrNameLst>
                                      </p:cBhvr>
                                      <p:to>
                                        <p:strVal val="visible"/>
                                      </p:to>
                                    </p:set>
                                    <p:anim calcmode="lin" valueType="num">
                                      <p:cBhvr additive="base">
                                        <p:cTn id="33" dur="500" fill="hold"/>
                                        <p:tgtEl>
                                          <p:spTgt spid="7168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168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Imag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71775" y="2490788"/>
            <a:ext cx="4967288"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AutoShape 6"/>
          <p:cNvSpPr>
            <a:spLocks/>
          </p:cNvSpPr>
          <p:nvPr/>
        </p:nvSpPr>
        <p:spPr bwMode="auto">
          <a:xfrm>
            <a:off x="222250" y="1674813"/>
            <a:ext cx="2447925" cy="523875"/>
          </a:xfrm>
          <a:prstGeom prst="borderCallout1">
            <a:avLst>
              <a:gd name="adj1" fmla="val 51255"/>
              <a:gd name="adj2" fmla="val 99681"/>
              <a:gd name="adj3" fmla="val 176176"/>
              <a:gd name="adj4" fmla="val 149713"/>
            </a:avLst>
          </a:prstGeom>
          <a:solidFill>
            <a:schemeClr val="bg1"/>
          </a:solidFill>
          <a:ln w="38100">
            <a:solidFill>
              <a:srgbClr val="FF0000"/>
            </a:solidFill>
            <a:miter lim="800000"/>
            <a:headEnd/>
            <a:tailEnd type="triangle" w="med" len="med"/>
          </a:ln>
        </p:spPr>
        <p:txBody>
          <a:bodyPr anchor="ctr" anchorCtr="1">
            <a:spAutoFit/>
          </a:bodyP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a:t>Avertissement</a:t>
            </a:r>
          </a:p>
        </p:txBody>
      </p:sp>
      <p:sp>
        <p:nvSpPr>
          <p:cNvPr id="49156" name="AutoShape 6"/>
          <p:cNvSpPr>
            <a:spLocks/>
          </p:cNvSpPr>
          <p:nvPr/>
        </p:nvSpPr>
        <p:spPr bwMode="auto">
          <a:xfrm>
            <a:off x="222250" y="2711450"/>
            <a:ext cx="2447925" cy="523875"/>
          </a:xfrm>
          <a:prstGeom prst="borderCallout1">
            <a:avLst>
              <a:gd name="adj1" fmla="val 53185"/>
              <a:gd name="adj2" fmla="val 98722"/>
              <a:gd name="adj3" fmla="val 181167"/>
              <a:gd name="adj4" fmla="val 168315"/>
            </a:avLst>
          </a:prstGeom>
          <a:solidFill>
            <a:schemeClr val="bg1"/>
          </a:solidFill>
          <a:ln w="38100">
            <a:solidFill>
              <a:srgbClr val="FF0000"/>
            </a:solidFill>
            <a:miter lim="800000"/>
            <a:headEnd/>
            <a:tailEnd type="triangle" w="med" len="med"/>
          </a:ln>
        </p:spPr>
        <p:txBody>
          <a:bodyPr anchor="ctr" anchorCtr="1">
            <a:spAutoFit/>
          </a:bodyP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a:t>Exclusion</a:t>
            </a:r>
          </a:p>
        </p:txBody>
      </p:sp>
      <p:sp>
        <p:nvSpPr>
          <p:cNvPr id="49157" name="AutoShape 6"/>
          <p:cNvSpPr>
            <a:spLocks/>
          </p:cNvSpPr>
          <p:nvPr/>
        </p:nvSpPr>
        <p:spPr bwMode="auto">
          <a:xfrm>
            <a:off x="3540125" y="850900"/>
            <a:ext cx="2808288" cy="954088"/>
          </a:xfrm>
          <a:prstGeom prst="borderCallout1">
            <a:avLst>
              <a:gd name="adj1" fmla="val 46375"/>
              <a:gd name="adj2" fmla="val 99690"/>
              <a:gd name="adj3" fmla="val 193838"/>
              <a:gd name="adj4" fmla="val 132606"/>
            </a:avLst>
          </a:prstGeom>
          <a:solidFill>
            <a:schemeClr val="bg1"/>
          </a:solidFill>
          <a:ln w="38100">
            <a:solidFill>
              <a:srgbClr val="FF0000"/>
            </a:solidFill>
            <a:miter lim="800000"/>
            <a:headEnd/>
            <a:tailEnd type="triangle" w="med" len="med"/>
          </a:ln>
        </p:spPr>
        <p:txBody>
          <a:bodyPr anchor="ctr" anchorCtr="1">
            <a:spAutoFit/>
          </a:bodyP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a:t>Disqualification</a:t>
            </a:r>
          </a:p>
          <a:p>
            <a:pPr algn="ctr" eaLnBrk="1" hangingPunct="1">
              <a:spcBef>
                <a:spcPct val="0"/>
              </a:spcBef>
              <a:buFontTx/>
              <a:buNone/>
            </a:pPr>
            <a:r>
              <a:rPr lang="fr-FR" altLang="fr-FR"/>
              <a:t>rapport</a:t>
            </a:r>
          </a:p>
        </p:txBody>
      </p:sp>
      <p:sp>
        <p:nvSpPr>
          <p:cNvPr id="49158" name="AutoShape 6"/>
          <p:cNvSpPr>
            <a:spLocks/>
          </p:cNvSpPr>
          <p:nvPr/>
        </p:nvSpPr>
        <p:spPr bwMode="auto">
          <a:xfrm>
            <a:off x="2135188" y="4292600"/>
            <a:ext cx="2808287" cy="522288"/>
          </a:xfrm>
          <a:prstGeom prst="borderCallout1">
            <a:avLst>
              <a:gd name="adj1" fmla="val 55454"/>
              <a:gd name="adj2" fmla="val 100412"/>
              <a:gd name="adj3" fmla="val -83616"/>
              <a:gd name="adj4" fmla="val 180968"/>
            </a:avLst>
          </a:prstGeom>
          <a:solidFill>
            <a:schemeClr val="bg1"/>
          </a:solidFill>
          <a:ln w="38100">
            <a:solidFill>
              <a:srgbClr val="FF0000"/>
            </a:solidFill>
            <a:miter lim="800000"/>
            <a:headEnd/>
            <a:tailEnd type="triangle" w="med" len="med"/>
          </a:ln>
        </p:spPr>
        <p:txBody>
          <a:bodyPr anchor="ctr" anchorCtr="1">
            <a:spAutoFit/>
          </a:bodyP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a:t>Disqualification</a:t>
            </a:r>
          </a:p>
        </p:txBody>
      </p:sp>
      <p:pic>
        <p:nvPicPr>
          <p:cNvPr id="49159" name="Imag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Rectangle 4"/>
          <p:cNvSpPr>
            <a:spLocks noChangeArrowheads="1"/>
          </p:cNvSpPr>
          <p:nvPr/>
        </p:nvSpPr>
        <p:spPr bwMode="auto">
          <a:xfrm>
            <a:off x="5580112" y="72678"/>
            <a:ext cx="3492500" cy="570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GDME</a:t>
            </a:r>
          </a:p>
          <a:p>
            <a:pPr algn="r" eaLnBrk="1" hangingPunct="1">
              <a:spcBef>
                <a:spcPct val="0"/>
              </a:spcBef>
              <a:buFontTx/>
              <a:buNone/>
            </a:pPr>
            <a:r>
              <a:rPr lang="fr-FR" altLang="fr-FR" sz="1800" b="1" dirty="0">
                <a:solidFill>
                  <a:srgbClr val="1A3E71"/>
                </a:solidFill>
              </a:rPr>
              <a:t>Inscrire </a:t>
            </a:r>
            <a:r>
              <a:rPr lang="fr-FR" altLang="fr-FR" sz="1800" dirty="0">
                <a:solidFill>
                  <a:srgbClr val="FFFF00"/>
                </a:solidFill>
                <a:sym typeface="Wingdings" panose="05000000000000000000" pitchFamily="2" charset="2"/>
              </a:rPr>
              <a:t></a:t>
            </a:r>
            <a:r>
              <a:rPr lang="fr-FR" altLang="fr-FR" sz="1800" b="1" dirty="0">
                <a:solidFill>
                  <a:srgbClr val="1A3E71"/>
                </a:solidFill>
              </a:rPr>
              <a:t> / 2’’ / </a:t>
            </a:r>
            <a:r>
              <a:rPr lang="fr-FR" altLang="fr-FR" sz="1800" dirty="0">
                <a:solidFill>
                  <a:srgbClr val="FF0000"/>
                </a:solidFill>
                <a:sym typeface="Wingdings" panose="05000000000000000000" pitchFamily="2" charset="2"/>
              </a:rPr>
              <a:t></a:t>
            </a:r>
            <a:r>
              <a:rPr lang="fr-FR" altLang="fr-FR" sz="1800" b="1" dirty="0">
                <a:solidFill>
                  <a:srgbClr val="1A3E71"/>
                </a:solidFill>
              </a:rPr>
              <a:t> / </a:t>
            </a:r>
            <a:r>
              <a:rPr lang="fr-FR" altLang="fr-FR" sz="1800" dirty="0">
                <a:solidFill>
                  <a:srgbClr val="FF0000"/>
                </a:solidFill>
                <a:sym typeface="Wingdings" panose="05000000000000000000" pitchFamily="2" charset="2"/>
              </a:rPr>
              <a:t></a:t>
            </a:r>
            <a:r>
              <a:rPr lang="fr-FR" altLang="fr-FR" sz="1800" dirty="0">
                <a:sym typeface="Wingdings" panose="05000000000000000000" pitchFamily="2" charset="2"/>
              </a:rPr>
              <a:t>+</a:t>
            </a:r>
            <a:r>
              <a:rPr lang="fr-FR" altLang="fr-FR" sz="1800" dirty="0">
                <a:solidFill>
                  <a:srgbClr val="0070C0"/>
                </a:solidFill>
                <a:sym typeface="Wingdings" panose="05000000000000000000" pitchFamily="2" charset="2"/>
              </a:rPr>
              <a:t></a:t>
            </a:r>
            <a:endParaRPr lang="fr-FR" altLang="fr-FR" sz="1800" b="1" dirty="0">
              <a:solidFill>
                <a:srgbClr val="1A3E71"/>
              </a:solidFill>
            </a:endParaRPr>
          </a:p>
        </p:txBody>
      </p:sp>
      <p:pic>
        <p:nvPicPr>
          <p:cNvPr id="49161" name="Image 3"/>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295275" y="5516563"/>
            <a:ext cx="57816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Image 4"/>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295275" y="5919788"/>
            <a:ext cx="57054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Image 5"/>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266700" y="5172075"/>
            <a:ext cx="5762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txBox="1">
            <a:spLocks noChangeArrowheads="1"/>
          </p:cNvSpPr>
          <p:nvPr/>
        </p:nvSpPr>
        <p:spPr bwMode="auto">
          <a:xfrm>
            <a:off x="457200" y="908050"/>
            <a:ext cx="8229600" cy="5218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buFontTx/>
              <a:buNone/>
            </a:pPr>
            <a:r>
              <a:rPr lang="fr-FR" altLang="fr-FR" b="1" dirty="0">
                <a:solidFill>
                  <a:srgbClr val="1A3E71"/>
                </a:solidFill>
              </a:rPr>
              <a:t>Une attention particulière :</a:t>
            </a:r>
          </a:p>
          <a:p>
            <a:r>
              <a:rPr lang="fr-FR" altLang="fr-FR" dirty="0"/>
              <a:t>Pour une disqualification lors de la 3</a:t>
            </a:r>
            <a:r>
              <a:rPr lang="fr-FR" altLang="fr-FR" baseline="30000" dirty="0"/>
              <a:t>ème</a:t>
            </a:r>
            <a:r>
              <a:rPr lang="fr-FR" altLang="fr-FR" dirty="0"/>
              <a:t> exclusion </a:t>
            </a:r>
            <a:r>
              <a:rPr lang="fr-FR" altLang="fr-FR" dirty="0">
                <a:sym typeface="Wingdings" panose="05000000000000000000" pitchFamily="2" charset="2"/>
              </a:rPr>
              <a:t> U</a:t>
            </a:r>
            <a:r>
              <a:rPr lang="fr-FR" altLang="fr-FR" dirty="0"/>
              <a:t>tiliser </a:t>
            </a:r>
            <a:r>
              <a:rPr lang="fr-FR" altLang="fr-FR" u="sng" dirty="0"/>
              <a:t>seulement</a:t>
            </a:r>
            <a:r>
              <a:rPr lang="fr-FR" altLang="fr-FR" dirty="0"/>
              <a:t> le bouton 2mn </a:t>
            </a:r>
          </a:p>
          <a:p>
            <a:r>
              <a:rPr lang="fr-FR" altLang="fr-FR" dirty="0"/>
              <a:t>Dès </a:t>
            </a:r>
            <a:r>
              <a:rPr lang="fr-FR" altLang="fr-FR" dirty="0" err="1"/>
              <a:t>qu</a:t>
            </a:r>
            <a:r>
              <a:rPr lang="ja-JP" altLang="fr-FR" dirty="0"/>
              <a:t>’</a:t>
            </a:r>
            <a:r>
              <a:rPr lang="fr-FR" altLang="ja-JP" dirty="0"/>
              <a:t>une des trois situations est saisie :</a:t>
            </a:r>
          </a:p>
          <a:p>
            <a:pPr lvl="1"/>
            <a:r>
              <a:rPr lang="fr-FR" altLang="fr-FR" dirty="0">
                <a:ea typeface="MS PGothic" panose="020B0600070205080204" pitchFamily="34" charset="-128"/>
              </a:rPr>
              <a:t>3 x 2mn</a:t>
            </a:r>
          </a:p>
          <a:p>
            <a:pPr lvl="1"/>
            <a:r>
              <a:rPr lang="fr-FR" altLang="fr-FR" dirty="0">
                <a:ea typeface="MS PGothic" panose="020B0600070205080204" pitchFamily="34" charset="-128"/>
              </a:rPr>
              <a:t>Disqualification immédiate</a:t>
            </a:r>
          </a:p>
          <a:p>
            <a:pPr lvl="1"/>
            <a:r>
              <a:rPr lang="fr-FR" altLang="fr-FR" dirty="0">
                <a:ea typeface="MS PGothic" panose="020B0600070205080204" pitchFamily="34" charset="-128"/>
              </a:rPr>
              <a:t>Disqualification immédiate avec Rapport</a:t>
            </a:r>
          </a:p>
          <a:p>
            <a:pPr>
              <a:buFontTx/>
              <a:buNone/>
            </a:pPr>
            <a:r>
              <a:rPr lang="fr-FR" altLang="fr-FR" dirty="0">
                <a:solidFill>
                  <a:srgbClr val="FF0000"/>
                </a:solidFill>
                <a:sym typeface="Wingdings" panose="05000000000000000000" pitchFamily="2" charset="2"/>
              </a:rPr>
              <a:t></a:t>
            </a:r>
            <a:r>
              <a:rPr lang="fr-FR" altLang="fr-FR" dirty="0">
                <a:sym typeface="Wingdings" panose="05000000000000000000" pitchFamily="2" charset="2"/>
              </a:rPr>
              <a:t> </a:t>
            </a:r>
            <a:r>
              <a:rPr lang="fr-FR" altLang="fr-FR" dirty="0"/>
              <a:t>Il n</a:t>
            </a:r>
            <a:r>
              <a:rPr lang="ja-JP" altLang="fr-FR" dirty="0"/>
              <a:t>’</a:t>
            </a:r>
            <a:r>
              <a:rPr lang="fr-FR" altLang="ja-JP" dirty="0"/>
              <a:t>est plus possible de saisir quoi que ce soit pour le joueur</a:t>
            </a:r>
            <a:endParaRPr lang="fr-FR" altLang="fr-FR" dirty="0"/>
          </a:p>
        </p:txBody>
      </p:sp>
      <p:pic>
        <p:nvPicPr>
          <p:cNvPr id="50179" name="Imag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4"/>
          <p:cNvSpPr>
            <a:spLocks noChangeArrowheads="1"/>
          </p:cNvSpPr>
          <p:nvPr/>
        </p:nvSpPr>
        <p:spPr bwMode="auto">
          <a:xfrm>
            <a:off x="5580112" y="72678"/>
            <a:ext cx="3492500" cy="682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GDME</a:t>
            </a:r>
          </a:p>
          <a:p>
            <a:pPr algn="r" eaLnBrk="1" hangingPunct="1">
              <a:spcBef>
                <a:spcPct val="0"/>
              </a:spcBef>
              <a:buFontTx/>
              <a:buNone/>
            </a:pPr>
            <a:r>
              <a:rPr lang="fr-FR" altLang="fr-FR" sz="1800" b="1" dirty="0">
                <a:solidFill>
                  <a:srgbClr val="1A3E71"/>
                </a:solidFill>
              </a:rPr>
              <a:t>Inscrire </a:t>
            </a:r>
            <a:r>
              <a:rPr lang="fr-FR" altLang="fr-FR" sz="1800" dirty="0">
                <a:solidFill>
                  <a:srgbClr val="FFFF00"/>
                </a:solidFill>
                <a:sym typeface="Wingdings" panose="05000000000000000000" pitchFamily="2" charset="2"/>
              </a:rPr>
              <a:t></a:t>
            </a:r>
            <a:r>
              <a:rPr lang="fr-FR" altLang="fr-FR" sz="1800" b="1" dirty="0">
                <a:solidFill>
                  <a:srgbClr val="1A3E71"/>
                </a:solidFill>
              </a:rPr>
              <a:t> / 2’’ / </a:t>
            </a:r>
            <a:r>
              <a:rPr lang="fr-FR" altLang="fr-FR" sz="1800" dirty="0">
                <a:solidFill>
                  <a:srgbClr val="FF0000"/>
                </a:solidFill>
                <a:sym typeface="Wingdings" panose="05000000000000000000" pitchFamily="2" charset="2"/>
              </a:rPr>
              <a:t></a:t>
            </a:r>
            <a:r>
              <a:rPr lang="fr-FR" altLang="fr-FR" sz="1800" b="1" dirty="0">
                <a:solidFill>
                  <a:srgbClr val="1A3E71"/>
                </a:solidFill>
              </a:rPr>
              <a:t> / </a:t>
            </a:r>
            <a:r>
              <a:rPr lang="fr-FR" altLang="fr-FR" sz="1800" dirty="0">
                <a:solidFill>
                  <a:srgbClr val="FF0000"/>
                </a:solidFill>
                <a:sym typeface="Wingdings" panose="05000000000000000000" pitchFamily="2" charset="2"/>
              </a:rPr>
              <a:t></a:t>
            </a:r>
            <a:r>
              <a:rPr lang="fr-FR" altLang="fr-FR" sz="1800" dirty="0">
                <a:sym typeface="Wingdings" panose="05000000000000000000" pitchFamily="2" charset="2"/>
              </a:rPr>
              <a:t>+</a:t>
            </a:r>
            <a:r>
              <a:rPr lang="fr-FR" altLang="fr-FR" sz="1800" dirty="0">
                <a:solidFill>
                  <a:srgbClr val="0070C0"/>
                </a:solidFill>
                <a:sym typeface="Wingdings" panose="05000000000000000000" pitchFamily="2" charset="2"/>
              </a:rPr>
              <a:t></a:t>
            </a:r>
            <a:endParaRPr lang="fr-FR" altLang="fr-FR" sz="1800" b="1" dirty="0">
              <a:solidFill>
                <a:srgbClr val="1A3E71"/>
              </a:solidFill>
            </a:endParaRPr>
          </a:p>
        </p:txBody>
      </p:sp>
      <p:pic>
        <p:nvPicPr>
          <p:cNvPr id="50181" name="Image 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59563" y="1841500"/>
            <a:ext cx="10382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Image 5"/>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75463" y="3714750"/>
            <a:ext cx="136048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Image 6"/>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003800" y="3167063"/>
            <a:ext cx="129540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9" name="Imag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Rectangle 4"/>
          <p:cNvSpPr>
            <a:spLocks noChangeArrowheads="1"/>
          </p:cNvSpPr>
          <p:nvPr/>
        </p:nvSpPr>
        <p:spPr bwMode="auto">
          <a:xfrm>
            <a:off x="5580112" y="72008"/>
            <a:ext cx="3492500" cy="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GDME</a:t>
            </a:r>
          </a:p>
          <a:p>
            <a:pPr algn="r" eaLnBrk="1" hangingPunct="1">
              <a:spcBef>
                <a:spcPct val="0"/>
              </a:spcBef>
              <a:buFontTx/>
              <a:buNone/>
            </a:pPr>
            <a:r>
              <a:rPr lang="fr-FR" altLang="fr-FR" sz="1800" b="1" dirty="0">
                <a:solidFill>
                  <a:srgbClr val="1A3E71"/>
                </a:solidFill>
              </a:rPr>
              <a:t>Inscrire </a:t>
            </a:r>
            <a:r>
              <a:rPr lang="fr-FR" altLang="fr-FR" sz="1800" dirty="0">
                <a:solidFill>
                  <a:srgbClr val="FFFF00"/>
                </a:solidFill>
                <a:sym typeface="Wingdings" panose="05000000000000000000" pitchFamily="2" charset="2"/>
              </a:rPr>
              <a:t></a:t>
            </a:r>
            <a:r>
              <a:rPr lang="fr-FR" altLang="fr-FR" sz="1800" b="1" dirty="0">
                <a:solidFill>
                  <a:srgbClr val="1A3E71"/>
                </a:solidFill>
              </a:rPr>
              <a:t> / 2’’ / </a:t>
            </a:r>
            <a:r>
              <a:rPr lang="fr-FR" altLang="fr-FR" sz="1800" dirty="0">
                <a:solidFill>
                  <a:srgbClr val="FF0000"/>
                </a:solidFill>
                <a:sym typeface="Wingdings" panose="05000000000000000000" pitchFamily="2" charset="2"/>
              </a:rPr>
              <a:t></a:t>
            </a:r>
            <a:r>
              <a:rPr lang="fr-FR" altLang="fr-FR" sz="1800" b="1" dirty="0">
                <a:solidFill>
                  <a:srgbClr val="1A3E71"/>
                </a:solidFill>
              </a:rPr>
              <a:t> / </a:t>
            </a:r>
            <a:r>
              <a:rPr lang="fr-FR" altLang="fr-FR" sz="1800" dirty="0">
                <a:solidFill>
                  <a:srgbClr val="FF0000"/>
                </a:solidFill>
                <a:sym typeface="Wingdings" panose="05000000000000000000" pitchFamily="2" charset="2"/>
              </a:rPr>
              <a:t></a:t>
            </a:r>
            <a:r>
              <a:rPr lang="fr-FR" altLang="fr-FR" sz="1800" dirty="0">
                <a:sym typeface="Wingdings" panose="05000000000000000000" pitchFamily="2" charset="2"/>
              </a:rPr>
              <a:t>+</a:t>
            </a:r>
            <a:r>
              <a:rPr lang="fr-FR" altLang="fr-FR" sz="1800" dirty="0">
                <a:solidFill>
                  <a:srgbClr val="0070C0"/>
                </a:solidFill>
                <a:sym typeface="Wingdings" panose="05000000000000000000" pitchFamily="2" charset="2"/>
              </a:rPr>
              <a:t></a:t>
            </a:r>
            <a:endParaRPr lang="fr-FR" altLang="fr-FR" sz="1800" b="1" dirty="0">
              <a:solidFill>
                <a:srgbClr val="1A3E71"/>
              </a:solidFill>
            </a:endParaRPr>
          </a:p>
        </p:txBody>
      </p:sp>
      <p:sp>
        <p:nvSpPr>
          <p:cNvPr id="12" name="Rectangle 3"/>
          <p:cNvSpPr txBox="1">
            <a:spLocks noChangeArrowheads="1"/>
          </p:cNvSpPr>
          <p:nvPr/>
        </p:nvSpPr>
        <p:spPr bwMode="auto">
          <a:xfrm>
            <a:off x="468313" y="908050"/>
            <a:ext cx="8136135"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3"/>
              </a:buBlip>
              <a:defRPr sz="2800" kern="1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Blip>
                <a:blip r:embed="rId4"/>
              </a:buBlip>
              <a:defRPr sz="2400" kern="1200">
                <a:solidFill>
                  <a:schemeClr val="tx1"/>
                </a:solidFill>
                <a:latin typeface="+mn-lt"/>
                <a:ea typeface="Arial" charset="0"/>
                <a:cs typeface="+mn-cs"/>
              </a:defRPr>
            </a:lvl2pPr>
            <a:lvl3pPr marL="1143000" indent="-228600" algn="l" rtl="0" eaLnBrk="0" fontAlgn="base" hangingPunct="0">
              <a:spcBef>
                <a:spcPct val="20000"/>
              </a:spcBef>
              <a:spcAft>
                <a:spcPct val="0"/>
              </a:spcAft>
              <a:buBlip>
                <a:blip r:embed="rId5"/>
              </a:buBlip>
              <a:defRPr sz="2000" kern="1200">
                <a:solidFill>
                  <a:schemeClr val="tx1"/>
                </a:solidFill>
                <a:latin typeface="+mn-lt"/>
                <a:ea typeface="Arial" charset="0"/>
                <a:cs typeface="+mn-cs"/>
              </a:defRPr>
            </a:lvl3pPr>
            <a:lvl4pPr marL="1600200" indent="-228600" algn="l" rtl="0" eaLnBrk="0" fontAlgn="base" hangingPunct="0">
              <a:spcBef>
                <a:spcPct val="20000"/>
              </a:spcBef>
              <a:spcAft>
                <a:spcPct val="0"/>
              </a:spcAft>
              <a:defRPr sz="2000" kern="12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Arial"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90000"/>
              </a:lnSpc>
            </a:pPr>
            <a:r>
              <a:rPr lang="fr-FR" altLang="fr-FR" dirty="0" smtClean="0"/>
              <a:t>Disqualification suite 3 fois 2min ou directe :</a:t>
            </a:r>
            <a:endParaRPr lang="fr-FR" altLang="fr-FR" dirty="0" smtClean="0">
              <a:ea typeface="Arial" panose="020B0604020202020204" pitchFamily="34" charset="0"/>
            </a:endParaRPr>
          </a:p>
          <a:p>
            <a:pPr lvl="1" eaLnBrk="1" hangingPunct="1">
              <a:lnSpc>
                <a:spcPct val="90000"/>
              </a:lnSpc>
            </a:pPr>
            <a:r>
              <a:rPr lang="fr-FR" altLang="fr-FR" dirty="0" smtClean="0">
                <a:ea typeface="Arial" panose="020B0604020202020204" pitchFamily="34" charset="0"/>
              </a:rPr>
              <a:t>Les joueurs disqualifiés suite à la 3</a:t>
            </a:r>
            <a:r>
              <a:rPr lang="fr-FR" altLang="fr-FR" baseline="30000" dirty="0" smtClean="0">
                <a:ea typeface="Arial" panose="020B0604020202020204" pitchFamily="34" charset="0"/>
              </a:rPr>
              <a:t>ème</a:t>
            </a:r>
            <a:r>
              <a:rPr lang="fr-FR" altLang="fr-FR" dirty="0" smtClean="0">
                <a:ea typeface="Arial" panose="020B0604020202020204" pitchFamily="34" charset="0"/>
              </a:rPr>
              <a:t> exclusion ou directe sont inactifs sur la GDME et ne peuvent plus participer au jeu</a:t>
            </a:r>
          </a:p>
        </p:txBody>
      </p:sp>
      <p:pic>
        <p:nvPicPr>
          <p:cNvPr id="2" name="Image 1"/>
          <p:cNvPicPr>
            <a:picLocks noChangeAspect="1"/>
          </p:cNvPicPr>
          <p:nvPr/>
        </p:nvPicPr>
        <p:blipFill>
          <a:blip r:embed="rId6"/>
          <a:stretch>
            <a:fillRect/>
          </a:stretch>
        </p:blipFill>
        <p:spPr>
          <a:xfrm>
            <a:off x="1170260" y="2608290"/>
            <a:ext cx="6732240" cy="2433581"/>
          </a:xfrm>
          <a:prstGeom prst="rect">
            <a:avLst/>
          </a:prstGeom>
        </p:spPr>
      </p:pic>
    </p:spTree>
    <p:extLst>
      <p:ext uri="{BB962C8B-B14F-4D97-AF65-F5344CB8AC3E}">
        <p14:creationId xmlns:p14="http://schemas.microsoft.com/office/powerpoint/2010/main" val="28190046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txBox="1">
            <a:spLocks noChangeArrowheads="1"/>
          </p:cNvSpPr>
          <p:nvPr/>
        </p:nvSpPr>
        <p:spPr bwMode="auto">
          <a:xfrm>
            <a:off x="179388" y="981075"/>
            <a:ext cx="8713787" cy="5145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r>
              <a:rPr lang="fr-FR" altLang="fr-FR" dirty="0"/>
              <a:t>Si une erreur est commise : saisie d</a:t>
            </a:r>
            <a:r>
              <a:rPr lang="ja-JP" altLang="fr-FR" dirty="0"/>
              <a:t>’</a:t>
            </a:r>
            <a:r>
              <a:rPr lang="fr-FR" altLang="ja-JP" dirty="0"/>
              <a:t>une Disqualification Immédiate en lieu et place d</a:t>
            </a:r>
            <a:r>
              <a:rPr lang="ja-JP" altLang="fr-FR" dirty="0"/>
              <a:t>’</a:t>
            </a:r>
            <a:r>
              <a:rPr lang="fr-FR" altLang="ja-JP" dirty="0"/>
              <a:t>une Disqualification immédiate avec Rapport par exemple)</a:t>
            </a:r>
          </a:p>
          <a:p>
            <a:pPr lvl="1"/>
            <a:r>
              <a:rPr lang="fr-FR" altLang="fr-FR" dirty="0">
                <a:ea typeface="MS PGothic" panose="020B0600070205080204" pitchFamily="34" charset="-128"/>
                <a:sym typeface="Wingdings" panose="05000000000000000000" pitchFamily="2" charset="2"/>
              </a:rPr>
              <a:t>I</a:t>
            </a:r>
            <a:r>
              <a:rPr lang="fr-FR" altLang="fr-FR" dirty="0">
                <a:ea typeface="MS PGothic" panose="020B0600070205080204" pitchFamily="34" charset="-128"/>
              </a:rPr>
              <a:t>l faut </a:t>
            </a:r>
            <a:r>
              <a:rPr lang="fr-FR" altLang="fr-FR" dirty="0" smtClean="0">
                <a:ea typeface="MS PGothic" panose="020B0600070205080204" pitchFamily="34" charset="-128"/>
              </a:rPr>
              <a:t>d’</a:t>
            </a:r>
            <a:r>
              <a:rPr lang="fr-FR" altLang="ja-JP" dirty="0" smtClean="0">
                <a:ea typeface="MS PGothic" panose="020B0600070205080204" pitchFamily="34" charset="-128"/>
              </a:rPr>
              <a:t>abord </a:t>
            </a:r>
            <a:r>
              <a:rPr lang="fr-FR" altLang="ja-JP" dirty="0">
                <a:ea typeface="MS PGothic" panose="020B0600070205080204" pitchFamily="34" charset="-128"/>
              </a:rPr>
              <a:t>annuler la saisie précédente : Touche ou bouton SUPPR</a:t>
            </a:r>
          </a:p>
          <a:p>
            <a:pPr lvl="1"/>
            <a:r>
              <a:rPr lang="fr-FR" altLang="fr-FR" dirty="0">
                <a:ea typeface="MS PGothic" panose="020B0600070205080204" pitchFamily="34" charset="-128"/>
              </a:rPr>
              <a:t>Puis saisir la bonne action</a:t>
            </a:r>
          </a:p>
          <a:p>
            <a:pPr lvl="1">
              <a:buFontTx/>
              <a:buNone/>
            </a:pPr>
            <a:r>
              <a:rPr lang="fr-FR" altLang="fr-FR" dirty="0">
                <a:solidFill>
                  <a:srgbClr val="002060"/>
                </a:solidFill>
                <a:ea typeface="MS PGothic" panose="020B0600070205080204" pitchFamily="34" charset="-128"/>
                <a:sym typeface="Wingdings" panose="05000000000000000000" pitchFamily="2" charset="2"/>
              </a:rPr>
              <a:t></a:t>
            </a:r>
            <a:r>
              <a:rPr lang="fr-FR" altLang="fr-FR" dirty="0">
                <a:ea typeface="MS PGothic" panose="020B0600070205080204" pitchFamily="34" charset="-128"/>
                <a:sym typeface="Wingdings" panose="05000000000000000000" pitchFamily="2" charset="2"/>
              </a:rPr>
              <a:t> </a:t>
            </a:r>
            <a:r>
              <a:rPr lang="fr-FR" altLang="fr-FR" dirty="0">
                <a:ea typeface="MS PGothic" panose="020B0600070205080204" pitchFamily="34" charset="-128"/>
              </a:rPr>
              <a:t>Cela est facilité dans ces situations par le fait que le jeu est arrêté</a:t>
            </a:r>
          </a:p>
        </p:txBody>
      </p:sp>
      <p:pic>
        <p:nvPicPr>
          <p:cNvPr id="51203" name="Imag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4"/>
          <p:cNvSpPr>
            <a:spLocks noChangeArrowheads="1"/>
          </p:cNvSpPr>
          <p:nvPr/>
        </p:nvSpPr>
        <p:spPr bwMode="auto">
          <a:xfrm>
            <a:off x="5580112" y="72678"/>
            <a:ext cx="3492500" cy="69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GDME</a:t>
            </a:r>
          </a:p>
          <a:p>
            <a:pPr algn="r" eaLnBrk="1" hangingPunct="1">
              <a:spcBef>
                <a:spcPct val="0"/>
              </a:spcBef>
              <a:buFontTx/>
              <a:buNone/>
            </a:pPr>
            <a:r>
              <a:rPr lang="fr-FR" altLang="fr-FR" sz="1800" b="1" dirty="0">
                <a:solidFill>
                  <a:srgbClr val="1A3E71"/>
                </a:solidFill>
              </a:rPr>
              <a:t>Inscrire </a:t>
            </a:r>
            <a:r>
              <a:rPr lang="fr-FR" altLang="fr-FR" sz="1800" dirty="0">
                <a:solidFill>
                  <a:srgbClr val="FFFF00"/>
                </a:solidFill>
                <a:sym typeface="Wingdings" panose="05000000000000000000" pitchFamily="2" charset="2"/>
              </a:rPr>
              <a:t></a:t>
            </a:r>
            <a:r>
              <a:rPr lang="fr-FR" altLang="fr-FR" sz="1800" b="1" dirty="0">
                <a:solidFill>
                  <a:srgbClr val="1A3E71"/>
                </a:solidFill>
              </a:rPr>
              <a:t> / 2’’ / </a:t>
            </a:r>
            <a:r>
              <a:rPr lang="fr-FR" altLang="fr-FR" sz="1800" dirty="0">
                <a:solidFill>
                  <a:srgbClr val="FF0000"/>
                </a:solidFill>
                <a:sym typeface="Wingdings" panose="05000000000000000000" pitchFamily="2" charset="2"/>
              </a:rPr>
              <a:t></a:t>
            </a:r>
            <a:r>
              <a:rPr lang="fr-FR" altLang="fr-FR" sz="1800" b="1" dirty="0">
                <a:solidFill>
                  <a:srgbClr val="1A3E71"/>
                </a:solidFill>
              </a:rPr>
              <a:t> / </a:t>
            </a:r>
            <a:r>
              <a:rPr lang="fr-FR" altLang="fr-FR" sz="1800" dirty="0">
                <a:solidFill>
                  <a:srgbClr val="FF0000"/>
                </a:solidFill>
                <a:sym typeface="Wingdings" panose="05000000000000000000" pitchFamily="2" charset="2"/>
              </a:rPr>
              <a:t></a:t>
            </a:r>
            <a:r>
              <a:rPr lang="fr-FR" altLang="fr-FR" sz="1800" dirty="0">
                <a:sym typeface="Wingdings" panose="05000000000000000000" pitchFamily="2" charset="2"/>
              </a:rPr>
              <a:t>+</a:t>
            </a:r>
            <a:r>
              <a:rPr lang="fr-FR" altLang="fr-FR" sz="1800" dirty="0">
                <a:solidFill>
                  <a:srgbClr val="0070C0"/>
                </a:solidFill>
                <a:sym typeface="Wingdings" panose="05000000000000000000" pitchFamily="2" charset="2"/>
              </a:rPr>
              <a:t></a:t>
            </a:r>
            <a:endParaRPr lang="fr-FR" altLang="fr-FR" sz="1800" b="1" dirty="0">
              <a:solidFill>
                <a:srgbClr val="1A3E7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txBox="1">
            <a:spLocks noChangeArrowheads="1"/>
          </p:cNvSpPr>
          <p:nvPr/>
        </p:nvSpPr>
        <p:spPr bwMode="auto">
          <a:xfrm>
            <a:off x="457200" y="908050"/>
            <a:ext cx="8229600" cy="521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r>
              <a:rPr lang="fr-FR" altLang="fr-FR"/>
              <a:t>Si malgré cela , l’arbitre constate à la fin de la rencontre que la disqualification n’a pas été saisie correctement :</a:t>
            </a:r>
          </a:p>
          <a:p>
            <a:pPr lvl="1"/>
            <a:r>
              <a:rPr lang="fr-FR" altLang="fr-FR">
                <a:ea typeface="MS PGothic" panose="020B0600070205080204" pitchFamily="34" charset="-128"/>
              </a:rPr>
              <a:t>Il est alors nécessaire qu’il précise bien dans la case rapport arbitre qu’une erreur de saisie a été commise et qu’il y a bien eu présentation du carton Bleu et rapport au moment de la disqualification , afin d’éviter toute contestation ultérieure</a:t>
            </a:r>
          </a:p>
        </p:txBody>
      </p:sp>
      <p:pic>
        <p:nvPicPr>
          <p:cNvPr id="52227" name="Imag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4"/>
          <p:cNvSpPr>
            <a:spLocks noChangeArrowheads="1"/>
          </p:cNvSpPr>
          <p:nvPr/>
        </p:nvSpPr>
        <p:spPr bwMode="auto">
          <a:xfrm>
            <a:off x="5580112" y="72678"/>
            <a:ext cx="3492500" cy="69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GDME</a:t>
            </a:r>
          </a:p>
          <a:p>
            <a:pPr algn="r" eaLnBrk="1" hangingPunct="1">
              <a:spcBef>
                <a:spcPct val="0"/>
              </a:spcBef>
              <a:buFontTx/>
              <a:buNone/>
            </a:pPr>
            <a:r>
              <a:rPr lang="fr-FR" altLang="fr-FR" sz="1800" b="1" dirty="0">
                <a:solidFill>
                  <a:srgbClr val="1A3E71"/>
                </a:solidFill>
              </a:rPr>
              <a:t>Inscrire </a:t>
            </a:r>
            <a:r>
              <a:rPr lang="fr-FR" altLang="fr-FR" sz="1800" dirty="0">
                <a:solidFill>
                  <a:srgbClr val="FFFF00"/>
                </a:solidFill>
                <a:sym typeface="Wingdings" panose="05000000000000000000" pitchFamily="2" charset="2"/>
              </a:rPr>
              <a:t></a:t>
            </a:r>
            <a:r>
              <a:rPr lang="fr-FR" altLang="fr-FR" sz="1800" b="1" dirty="0">
                <a:solidFill>
                  <a:srgbClr val="1A3E71"/>
                </a:solidFill>
              </a:rPr>
              <a:t> / 2’’ / </a:t>
            </a:r>
            <a:r>
              <a:rPr lang="fr-FR" altLang="fr-FR" sz="1800" dirty="0">
                <a:solidFill>
                  <a:srgbClr val="FF0000"/>
                </a:solidFill>
                <a:sym typeface="Wingdings" panose="05000000000000000000" pitchFamily="2" charset="2"/>
              </a:rPr>
              <a:t></a:t>
            </a:r>
            <a:r>
              <a:rPr lang="fr-FR" altLang="fr-FR" sz="1800" b="1" dirty="0">
                <a:solidFill>
                  <a:srgbClr val="1A3E71"/>
                </a:solidFill>
              </a:rPr>
              <a:t> / </a:t>
            </a:r>
            <a:r>
              <a:rPr lang="fr-FR" altLang="fr-FR" sz="1800" dirty="0">
                <a:solidFill>
                  <a:srgbClr val="FF0000"/>
                </a:solidFill>
                <a:sym typeface="Wingdings" panose="05000000000000000000" pitchFamily="2" charset="2"/>
              </a:rPr>
              <a:t></a:t>
            </a:r>
            <a:r>
              <a:rPr lang="fr-FR" altLang="fr-FR" sz="1800" dirty="0">
                <a:sym typeface="Wingdings" panose="05000000000000000000" pitchFamily="2" charset="2"/>
              </a:rPr>
              <a:t>+</a:t>
            </a:r>
            <a:r>
              <a:rPr lang="fr-FR" altLang="fr-FR" sz="1800" dirty="0">
                <a:solidFill>
                  <a:srgbClr val="0070C0"/>
                </a:solidFill>
                <a:sym typeface="Wingdings" panose="05000000000000000000" pitchFamily="2" charset="2"/>
              </a:rPr>
              <a:t></a:t>
            </a:r>
            <a:endParaRPr lang="fr-FR" altLang="fr-FR" sz="1800" b="1" dirty="0">
              <a:solidFill>
                <a:srgbClr val="1A3E71"/>
              </a:solidFill>
            </a:endParaRPr>
          </a:p>
        </p:txBody>
      </p:sp>
      <p:grpSp>
        <p:nvGrpSpPr>
          <p:cNvPr id="5" name="Group 7"/>
          <p:cNvGrpSpPr>
            <a:grpSpLocks/>
          </p:cNvGrpSpPr>
          <p:nvPr/>
        </p:nvGrpSpPr>
        <p:grpSpPr bwMode="auto">
          <a:xfrm>
            <a:off x="650429" y="4697413"/>
            <a:ext cx="8096696" cy="981075"/>
            <a:chOff x="1087" y="2959"/>
            <a:chExt cx="4333" cy="618"/>
          </a:xfrm>
        </p:grpSpPr>
        <p:pic>
          <p:nvPicPr>
            <p:cNvPr id="52230" name="Picture 8" descr="attention"/>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1087" y="2959"/>
              <a:ext cx="587"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Text Box 9"/>
            <p:cNvSpPr txBox="1">
              <a:spLocks noChangeArrowheads="1"/>
            </p:cNvSpPr>
            <p:nvPr/>
          </p:nvSpPr>
          <p:spPr bwMode="auto">
            <a:xfrm>
              <a:off x="1746" y="2976"/>
              <a:ext cx="3674" cy="601"/>
            </a:xfrm>
            <a:prstGeom prst="rect">
              <a:avLst/>
            </a:prstGeom>
            <a:solidFill>
              <a:schemeClr val="bg1"/>
            </a:solidFill>
            <a:ln w="38100">
              <a:solidFill>
                <a:srgbClr val="FF0000"/>
              </a:solidFill>
              <a:miter lim="800000"/>
              <a:headEnd/>
              <a:tailEnd/>
            </a:ln>
          </p:spPr>
          <p:txBody>
            <a:bodyPr>
              <a:spAutoFit/>
            </a:bodyPr>
            <a:lstStyle>
              <a:lvl1pPr marL="358775" indent="-358775">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
                  <a:srgbClr val="FF0000"/>
                </a:buClr>
                <a:buFont typeface="Wingdings" panose="05000000000000000000" pitchFamily="2" charset="2"/>
                <a:buChar char="§"/>
              </a:pPr>
              <a:r>
                <a:rPr lang="fr-FR" altLang="fr-FR"/>
                <a:t>Pour cela, il faut cliquer dans le rectangle « Rapport d’arbitre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4294967295"/>
          </p:nvPr>
        </p:nvSpPr>
        <p:spPr/>
        <p:txBody>
          <a:bodyPr/>
          <a:lstStyle/>
          <a:p>
            <a:pPr eaLnBrk="1" hangingPunct="1"/>
            <a:r>
              <a:rPr lang="fr-FR" altLang="fr-FR" dirty="0" smtClean="0"/>
              <a:t>Une nouvelle fenêtre s’ouvre, attendre le téléchargement des données</a:t>
            </a:r>
          </a:p>
          <a:p>
            <a:pPr eaLnBrk="1" hangingPunct="1"/>
            <a:endParaRPr lang="fr-FR" altLang="fr-FR" dirty="0" smtClean="0"/>
          </a:p>
          <a:p>
            <a:pPr eaLnBrk="1" hangingPunct="1"/>
            <a:endParaRPr lang="fr-FR" altLang="fr-FR" dirty="0" smtClean="0"/>
          </a:p>
          <a:p>
            <a:pPr eaLnBrk="1" hangingPunct="1"/>
            <a:endParaRPr lang="fr-FR" altLang="fr-FR" dirty="0" smtClean="0"/>
          </a:p>
          <a:p>
            <a:r>
              <a:rPr lang="fr-FR" dirty="0" smtClean="0"/>
              <a:t>Connexion à une base de données : Cas ou le PC sert à plusieurs clubs</a:t>
            </a:r>
          </a:p>
          <a:p>
            <a:pPr lvl="1"/>
            <a:r>
              <a:rPr lang="fr-FR" altLang="fr-FR" dirty="0" smtClean="0"/>
              <a:t>Lors que vous avez téléchargé les données du 1</a:t>
            </a:r>
            <a:r>
              <a:rPr lang="fr-FR" altLang="fr-FR" baseline="30000" dirty="0" smtClean="0"/>
              <a:t>er</a:t>
            </a:r>
            <a:r>
              <a:rPr lang="fr-FR" altLang="fr-FR" dirty="0" smtClean="0"/>
              <a:t> club et si votre ordinateur sert à plusieurs connexions (ex : 2 clubs en convention) le menu s ’incrémente d’un nouveau sous menu : « Sélection club Base »</a:t>
            </a:r>
            <a:endParaRPr lang="fr-FR" altLang="fr-FR" dirty="0"/>
          </a:p>
        </p:txBody>
      </p:sp>
      <p:pic>
        <p:nvPicPr>
          <p:cNvPr id="10246" name="Imag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4"/>
          <p:cNvSpPr>
            <a:spLocks noChangeArrowheads="1"/>
          </p:cNvSpPr>
          <p:nvPr/>
        </p:nvSpPr>
        <p:spPr bwMode="auto">
          <a:xfrm>
            <a:off x="5580112" y="72678"/>
            <a:ext cx="34925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FDME</a:t>
            </a:r>
          </a:p>
          <a:p>
            <a:pPr algn="r" eaLnBrk="1" hangingPunct="1">
              <a:spcBef>
                <a:spcPct val="0"/>
              </a:spcBef>
              <a:buFontTx/>
              <a:buNone/>
            </a:pPr>
            <a:r>
              <a:rPr lang="fr-FR" altLang="fr-FR" sz="1800" b="1" dirty="0">
                <a:solidFill>
                  <a:srgbClr val="1A3E71"/>
                </a:solidFill>
              </a:rPr>
              <a:t>Phase 1 - Connexion</a:t>
            </a:r>
          </a:p>
        </p:txBody>
      </p:sp>
      <p:pic>
        <p:nvPicPr>
          <p:cNvPr id="2" name="Imag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24128" y="1454150"/>
            <a:ext cx="2592288" cy="1991869"/>
          </a:xfrm>
          <a:prstGeom prst="rect">
            <a:avLst/>
          </a:prstGeom>
        </p:spPr>
      </p:pic>
      <p:pic>
        <p:nvPicPr>
          <p:cNvPr id="3" name="Image 2"/>
          <p:cNvPicPr>
            <a:picLocks noChangeAspect="1"/>
          </p:cNvPicPr>
          <p:nvPr/>
        </p:nvPicPr>
        <p:blipFill>
          <a:blip r:embed="rId7"/>
          <a:stretch>
            <a:fillRect/>
          </a:stretch>
        </p:blipFill>
        <p:spPr>
          <a:xfrm>
            <a:off x="1187624" y="5993779"/>
            <a:ext cx="5030302" cy="724078"/>
          </a:xfrm>
          <a:prstGeom prst="rect">
            <a:avLst/>
          </a:prstGeom>
        </p:spPr>
      </p:pic>
    </p:spTree>
    <p:extLst>
      <p:ext uri="{BB962C8B-B14F-4D97-AF65-F5344CB8AC3E}">
        <p14:creationId xmlns:p14="http://schemas.microsoft.com/office/powerpoint/2010/main" val="1431897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txBox="1">
            <a:spLocks noChangeArrowheads="1"/>
          </p:cNvSpPr>
          <p:nvPr/>
        </p:nvSpPr>
        <p:spPr bwMode="auto">
          <a:xfrm>
            <a:off x="251520" y="764704"/>
            <a:ext cx="8640960" cy="521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r>
              <a:rPr lang="fr-FR" altLang="fr-FR" dirty="0" smtClean="0"/>
              <a:t>Sur la FDME cette sanction, avec ou sans rapport se manifeste de la façon suivante:</a:t>
            </a:r>
          </a:p>
          <a:p>
            <a:pPr lvl="1"/>
            <a:r>
              <a:rPr lang="fr-FR" altLang="fr-FR" dirty="0" smtClean="0"/>
              <a:t>Ajout d’une colonne DR (Disqualification avec rapport)</a:t>
            </a:r>
          </a:p>
          <a:p>
            <a:pPr lvl="1"/>
            <a:r>
              <a:rPr lang="fr-FR" altLang="fr-FR" dirty="0" smtClean="0"/>
              <a:t>Import automatique depuis la feuille de table avec possibilité de correction.</a:t>
            </a:r>
          </a:p>
          <a:p>
            <a:r>
              <a:rPr lang="fr-FR" altLang="fr-FR" dirty="0" smtClean="0"/>
              <a:t>Avec pour résultat au niveau de la case arbitre, seule la disqualification avec rapport génère un commentaire automatique qui peut-être complété par le juge arbitre</a:t>
            </a:r>
            <a:endParaRPr lang="fr-FR" altLang="fr-FR" dirty="0">
              <a:ea typeface="MS PGothic" panose="020B0600070205080204" pitchFamily="34" charset="-128"/>
            </a:endParaRPr>
          </a:p>
        </p:txBody>
      </p:sp>
      <p:pic>
        <p:nvPicPr>
          <p:cNvPr id="52227" name="Imag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4"/>
          <p:cNvSpPr>
            <a:spLocks noChangeArrowheads="1"/>
          </p:cNvSpPr>
          <p:nvPr/>
        </p:nvSpPr>
        <p:spPr bwMode="auto">
          <a:xfrm>
            <a:off x="5580112" y="72678"/>
            <a:ext cx="3492500" cy="69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GDME</a:t>
            </a:r>
          </a:p>
          <a:p>
            <a:pPr algn="r" eaLnBrk="1" hangingPunct="1">
              <a:spcBef>
                <a:spcPct val="0"/>
              </a:spcBef>
              <a:buFontTx/>
              <a:buNone/>
            </a:pPr>
            <a:r>
              <a:rPr lang="fr-FR" altLang="fr-FR" sz="1800" b="1" dirty="0">
                <a:solidFill>
                  <a:srgbClr val="1A3E71"/>
                </a:solidFill>
              </a:rPr>
              <a:t>Inscrire </a:t>
            </a:r>
            <a:r>
              <a:rPr lang="fr-FR" altLang="fr-FR" sz="1800" dirty="0">
                <a:solidFill>
                  <a:srgbClr val="FFFF00"/>
                </a:solidFill>
                <a:sym typeface="Wingdings" panose="05000000000000000000" pitchFamily="2" charset="2"/>
              </a:rPr>
              <a:t></a:t>
            </a:r>
            <a:r>
              <a:rPr lang="fr-FR" altLang="fr-FR" sz="1800" b="1" dirty="0">
                <a:solidFill>
                  <a:srgbClr val="1A3E71"/>
                </a:solidFill>
              </a:rPr>
              <a:t> / 2’’ / </a:t>
            </a:r>
            <a:r>
              <a:rPr lang="fr-FR" altLang="fr-FR" sz="1800" dirty="0">
                <a:solidFill>
                  <a:srgbClr val="FF0000"/>
                </a:solidFill>
                <a:sym typeface="Wingdings" panose="05000000000000000000" pitchFamily="2" charset="2"/>
              </a:rPr>
              <a:t></a:t>
            </a:r>
            <a:r>
              <a:rPr lang="fr-FR" altLang="fr-FR" sz="1800" b="1" dirty="0">
                <a:solidFill>
                  <a:srgbClr val="1A3E71"/>
                </a:solidFill>
              </a:rPr>
              <a:t> / </a:t>
            </a:r>
            <a:r>
              <a:rPr lang="fr-FR" altLang="fr-FR" sz="1800" dirty="0">
                <a:solidFill>
                  <a:srgbClr val="FF0000"/>
                </a:solidFill>
                <a:sym typeface="Wingdings" panose="05000000000000000000" pitchFamily="2" charset="2"/>
              </a:rPr>
              <a:t></a:t>
            </a:r>
            <a:r>
              <a:rPr lang="fr-FR" altLang="fr-FR" sz="1800" dirty="0">
                <a:sym typeface="Wingdings" panose="05000000000000000000" pitchFamily="2" charset="2"/>
              </a:rPr>
              <a:t>+</a:t>
            </a:r>
            <a:r>
              <a:rPr lang="fr-FR" altLang="fr-FR" sz="1800" dirty="0">
                <a:solidFill>
                  <a:srgbClr val="0070C0"/>
                </a:solidFill>
                <a:sym typeface="Wingdings" panose="05000000000000000000" pitchFamily="2" charset="2"/>
              </a:rPr>
              <a:t></a:t>
            </a:r>
            <a:endParaRPr lang="fr-FR" altLang="fr-FR" sz="1800" b="1" dirty="0">
              <a:solidFill>
                <a:srgbClr val="1A3E71"/>
              </a:solidFill>
            </a:endParaRPr>
          </a:p>
        </p:txBody>
      </p:sp>
      <p:pic>
        <p:nvPicPr>
          <p:cNvPr id="2" name="Image 1"/>
          <p:cNvPicPr>
            <a:picLocks noChangeAspect="1"/>
          </p:cNvPicPr>
          <p:nvPr/>
        </p:nvPicPr>
        <p:blipFill rotWithShape="1">
          <a:blip r:embed="rId6" cstate="screen">
            <a:extLst>
              <a:ext uri="{28A0092B-C50C-407E-A947-70E740481C1C}">
                <a14:useLocalDpi xmlns:a14="http://schemas.microsoft.com/office/drawing/2010/main"/>
              </a:ext>
            </a:extLst>
          </a:blip>
          <a:srcRect t="10705"/>
          <a:stretch/>
        </p:blipFill>
        <p:spPr>
          <a:xfrm>
            <a:off x="2818656" y="4710285"/>
            <a:ext cx="5946116" cy="2021707"/>
          </a:xfrm>
          <a:prstGeom prst="rect">
            <a:avLst/>
          </a:prstGeom>
        </p:spPr>
      </p:pic>
    </p:spTree>
    <p:extLst>
      <p:ext uri="{BB962C8B-B14F-4D97-AF65-F5344CB8AC3E}">
        <p14:creationId xmlns:p14="http://schemas.microsoft.com/office/powerpoint/2010/main" val="30061797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txBox="1">
            <a:spLocks noChangeArrowheads="1"/>
          </p:cNvSpPr>
          <p:nvPr/>
        </p:nvSpPr>
        <p:spPr bwMode="auto">
          <a:xfrm>
            <a:off x="457200" y="836613"/>
            <a:ext cx="8229600"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r>
              <a:rPr lang="fr-FR" altLang="fr-FR"/>
              <a:t>Pour d</a:t>
            </a:r>
            <a:r>
              <a:rPr lang="ja-JP" altLang="fr-FR"/>
              <a:t>’</a:t>
            </a:r>
            <a:r>
              <a:rPr lang="fr-FR" altLang="ja-JP"/>
              <a:t>autres motifs il pourrait également arriver que la case sous « Rapport suit » soit vide </a:t>
            </a:r>
            <a:endParaRPr lang="fr-FR" altLang="ja-JP" sz="2400"/>
          </a:p>
          <a:p>
            <a:r>
              <a:rPr lang="fr-FR" altLang="fr-FR"/>
              <a:t>Pour pouvoir écrire dans la case sous « Rapport suit » il faut auparavant cocher le rectangle derrière le mot « Arbitre »</a:t>
            </a:r>
            <a:endParaRPr lang="fr-FR" altLang="fr-FR" sz="2400"/>
          </a:p>
        </p:txBody>
      </p:sp>
      <p:pic>
        <p:nvPicPr>
          <p:cNvPr id="53251" name="Imag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Rectangle 4"/>
          <p:cNvSpPr>
            <a:spLocks noChangeArrowheads="1"/>
          </p:cNvSpPr>
          <p:nvPr/>
        </p:nvSpPr>
        <p:spPr bwMode="auto">
          <a:xfrm>
            <a:off x="5580112" y="72678"/>
            <a:ext cx="3492500" cy="620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GDME</a:t>
            </a:r>
          </a:p>
          <a:p>
            <a:pPr algn="r" eaLnBrk="1" hangingPunct="1">
              <a:spcBef>
                <a:spcPct val="0"/>
              </a:spcBef>
              <a:buFontTx/>
              <a:buNone/>
            </a:pPr>
            <a:r>
              <a:rPr lang="fr-FR" altLang="fr-FR" sz="1800" b="1" dirty="0">
                <a:solidFill>
                  <a:srgbClr val="1A3E71"/>
                </a:solidFill>
              </a:rPr>
              <a:t>Inscrire </a:t>
            </a:r>
            <a:r>
              <a:rPr lang="fr-FR" altLang="fr-FR" sz="1800" dirty="0">
                <a:solidFill>
                  <a:srgbClr val="FFFF00"/>
                </a:solidFill>
                <a:sym typeface="Wingdings" panose="05000000000000000000" pitchFamily="2" charset="2"/>
              </a:rPr>
              <a:t></a:t>
            </a:r>
            <a:r>
              <a:rPr lang="fr-FR" altLang="fr-FR" sz="1800" b="1" dirty="0">
                <a:solidFill>
                  <a:srgbClr val="1A3E71"/>
                </a:solidFill>
              </a:rPr>
              <a:t> / 2’’ / </a:t>
            </a:r>
            <a:r>
              <a:rPr lang="fr-FR" altLang="fr-FR" sz="1800" dirty="0">
                <a:solidFill>
                  <a:srgbClr val="FF0000"/>
                </a:solidFill>
                <a:sym typeface="Wingdings" panose="05000000000000000000" pitchFamily="2" charset="2"/>
              </a:rPr>
              <a:t></a:t>
            </a:r>
            <a:r>
              <a:rPr lang="fr-FR" altLang="fr-FR" sz="1800" b="1" dirty="0">
                <a:solidFill>
                  <a:srgbClr val="1A3E71"/>
                </a:solidFill>
              </a:rPr>
              <a:t> / </a:t>
            </a:r>
            <a:r>
              <a:rPr lang="fr-FR" altLang="fr-FR" sz="1800" dirty="0">
                <a:solidFill>
                  <a:srgbClr val="FF0000"/>
                </a:solidFill>
                <a:sym typeface="Wingdings" panose="05000000000000000000" pitchFamily="2" charset="2"/>
              </a:rPr>
              <a:t></a:t>
            </a:r>
            <a:r>
              <a:rPr lang="fr-FR" altLang="fr-FR" sz="1800" dirty="0">
                <a:sym typeface="Wingdings" panose="05000000000000000000" pitchFamily="2" charset="2"/>
              </a:rPr>
              <a:t>+</a:t>
            </a:r>
            <a:r>
              <a:rPr lang="fr-FR" altLang="fr-FR" sz="1800" dirty="0">
                <a:solidFill>
                  <a:srgbClr val="0070C0"/>
                </a:solidFill>
                <a:sym typeface="Wingdings" panose="05000000000000000000" pitchFamily="2" charset="2"/>
              </a:rPr>
              <a:t></a:t>
            </a:r>
            <a:endParaRPr lang="fr-FR" altLang="fr-FR" sz="1800" b="1" dirty="0">
              <a:solidFill>
                <a:srgbClr val="1A3E71"/>
              </a:solidFill>
            </a:endParaRPr>
          </a:p>
        </p:txBody>
      </p:sp>
      <p:pic>
        <p:nvPicPr>
          <p:cNvPr id="53253" name="Picture 8"/>
          <p:cNvPicPr>
            <a:picLocks noChangeAspect="1" noChangeArrowheads="1"/>
          </p:cNvPicPr>
          <p:nvPr/>
        </p:nvPicPr>
        <p:blipFill>
          <a:blip r:embed="rId6" cstate="screen">
            <a:extLst>
              <a:ext uri="{28A0092B-C50C-407E-A947-70E740481C1C}">
                <a14:useLocalDpi xmlns:a14="http://schemas.microsoft.com/office/drawing/2010/main"/>
              </a:ext>
            </a:extLst>
          </a:blip>
          <a:srcRect l="-655" t="79930" r="30518" b="4327"/>
          <a:stretch>
            <a:fillRect/>
          </a:stretch>
        </p:blipFill>
        <p:spPr bwMode="auto">
          <a:xfrm>
            <a:off x="755650" y="3644900"/>
            <a:ext cx="7164388"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Rectangle 5"/>
          <p:cNvSpPr>
            <a:spLocks noChangeArrowheads="1"/>
          </p:cNvSpPr>
          <p:nvPr/>
        </p:nvSpPr>
        <p:spPr bwMode="auto">
          <a:xfrm>
            <a:off x="2124075" y="3716338"/>
            <a:ext cx="360363" cy="36036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txBox="1">
            <a:spLocks noChangeArrowheads="1"/>
          </p:cNvSpPr>
          <p:nvPr/>
        </p:nvSpPr>
        <p:spPr bwMode="auto">
          <a:xfrm>
            <a:off x="457200" y="836613"/>
            <a:ext cx="8229600"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r>
              <a:rPr lang="fr-FR" altLang="fr-FR"/>
              <a:t>Avant d’écrire dans la case « Rapport d’arbitre », il faut s’assurer que le joueur ne figure pas dans la case « Commentaires Feuille » :</a:t>
            </a:r>
          </a:p>
          <a:p>
            <a:pPr lvl="1"/>
            <a:r>
              <a:rPr lang="fr-FR" altLang="fr-FR">
                <a:ea typeface="MS PGothic" panose="020B0600070205080204" pitchFamily="34" charset="-128"/>
              </a:rPr>
              <a:t>Dans le cas de « présence », il faudra le supprimer avant de le citer dans la case « Rapport Arbitre »</a:t>
            </a:r>
          </a:p>
          <a:p>
            <a:pPr lvl="1"/>
            <a:r>
              <a:rPr lang="fr-FR" altLang="fr-FR">
                <a:ea typeface="MS PGothic" panose="020B0600070205080204" pitchFamily="34" charset="-128"/>
              </a:rPr>
              <a:t>Cliquer dans le rectangle derrière « Commentaires Feuille » pour accéder à l</a:t>
            </a:r>
            <a:r>
              <a:rPr lang="ja-JP" altLang="fr-FR">
                <a:ea typeface="MS PGothic" panose="020B0600070205080204" pitchFamily="34" charset="-128"/>
              </a:rPr>
              <a:t>’</a:t>
            </a:r>
            <a:r>
              <a:rPr lang="fr-FR" altLang="ja-JP">
                <a:ea typeface="MS PGothic" panose="020B0600070205080204" pitchFamily="34" charset="-128"/>
              </a:rPr>
              <a:t>écriture</a:t>
            </a:r>
            <a:endParaRPr lang="fr-FR" altLang="fr-FR">
              <a:ea typeface="MS PGothic" panose="020B0600070205080204" pitchFamily="34" charset="-128"/>
            </a:endParaRPr>
          </a:p>
        </p:txBody>
      </p:sp>
      <p:pic>
        <p:nvPicPr>
          <p:cNvPr id="54275" name="Imag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4"/>
          <p:cNvSpPr>
            <a:spLocks noChangeArrowheads="1"/>
          </p:cNvSpPr>
          <p:nvPr/>
        </p:nvSpPr>
        <p:spPr bwMode="auto">
          <a:xfrm>
            <a:off x="5580112" y="72008"/>
            <a:ext cx="3492500" cy="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GDME</a:t>
            </a:r>
          </a:p>
          <a:p>
            <a:pPr algn="r" eaLnBrk="1" hangingPunct="1">
              <a:spcBef>
                <a:spcPct val="0"/>
              </a:spcBef>
              <a:buFontTx/>
              <a:buNone/>
            </a:pPr>
            <a:r>
              <a:rPr lang="fr-FR" altLang="fr-FR" sz="1800" b="1" dirty="0">
                <a:solidFill>
                  <a:srgbClr val="1A3E71"/>
                </a:solidFill>
              </a:rPr>
              <a:t>Inscrire </a:t>
            </a:r>
            <a:r>
              <a:rPr lang="fr-FR" altLang="fr-FR" sz="1800" dirty="0">
                <a:solidFill>
                  <a:srgbClr val="FFFF00"/>
                </a:solidFill>
                <a:sym typeface="Wingdings" panose="05000000000000000000" pitchFamily="2" charset="2"/>
              </a:rPr>
              <a:t></a:t>
            </a:r>
            <a:r>
              <a:rPr lang="fr-FR" altLang="fr-FR" sz="1800" b="1" dirty="0">
                <a:solidFill>
                  <a:srgbClr val="1A3E71"/>
                </a:solidFill>
              </a:rPr>
              <a:t> / 2’’ / </a:t>
            </a:r>
            <a:r>
              <a:rPr lang="fr-FR" altLang="fr-FR" sz="1800" dirty="0">
                <a:solidFill>
                  <a:srgbClr val="FF0000"/>
                </a:solidFill>
                <a:sym typeface="Wingdings" panose="05000000000000000000" pitchFamily="2" charset="2"/>
              </a:rPr>
              <a:t></a:t>
            </a:r>
            <a:r>
              <a:rPr lang="fr-FR" altLang="fr-FR" sz="1800" b="1" dirty="0">
                <a:solidFill>
                  <a:srgbClr val="1A3E71"/>
                </a:solidFill>
              </a:rPr>
              <a:t> / </a:t>
            </a:r>
            <a:r>
              <a:rPr lang="fr-FR" altLang="fr-FR" sz="1800" dirty="0">
                <a:solidFill>
                  <a:srgbClr val="FF0000"/>
                </a:solidFill>
                <a:sym typeface="Wingdings" panose="05000000000000000000" pitchFamily="2" charset="2"/>
              </a:rPr>
              <a:t></a:t>
            </a:r>
            <a:r>
              <a:rPr lang="fr-FR" altLang="fr-FR" sz="1800" dirty="0">
                <a:sym typeface="Wingdings" panose="05000000000000000000" pitchFamily="2" charset="2"/>
              </a:rPr>
              <a:t>+</a:t>
            </a:r>
            <a:r>
              <a:rPr lang="fr-FR" altLang="fr-FR" sz="1800" dirty="0">
                <a:solidFill>
                  <a:srgbClr val="0070C0"/>
                </a:solidFill>
                <a:sym typeface="Wingdings" panose="05000000000000000000" pitchFamily="2" charset="2"/>
              </a:rPr>
              <a:t></a:t>
            </a:r>
            <a:endParaRPr lang="fr-FR" altLang="fr-FR" sz="1800" b="1" dirty="0">
              <a:solidFill>
                <a:srgbClr val="1A3E71"/>
              </a:solidFill>
            </a:endParaRPr>
          </a:p>
        </p:txBody>
      </p:sp>
      <p:pic>
        <p:nvPicPr>
          <p:cNvPr id="54277" name="Imag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16013" y="4462463"/>
            <a:ext cx="6929437"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Rectangle 5"/>
          <p:cNvSpPr>
            <a:spLocks noChangeArrowheads="1"/>
          </p:cNvSpPr>
          <p:nvPr/>
        </p:nvSpPr>
        <p:spPr bwMode="auto">
          <a:xfrm>
            <a:off x="2727325" y="4449763"/>
            <a:ext cx="360363" cy="36036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txBox="1">
            <a:spLocks noChangeArrowheads="1"/>
          </p:cNvSpPr>
          <p:nvPr/>
        </p:nvSpPr>
        <p:spPr bwMode="auto">
          <a:xfrm>
            <a:off x="457200" y="908050"/>
            <a:ext cx="8229600" cy="521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r>
              <a:rPr lang="fr-FR" altLang="fr-FR"/>
              <a:t>Bonne saisie du secrétaire</a:t>
            </a:r>
          </a:p>
          <a:p>
            <a:endParaRPr lang="fr-FR" altLang="fr-FR"/>
          </a:p>
          <a:p>
            <a:endParaRPr lang="fr-FR" altLang="fr-FR"/>
          </a:p>
          <a:p>
            <a:endParaRPr lang="fr-FR" altLang="fr-FR"/>
          </a:p>
          <a:p>
            <a:endParaRPr lang="fr-FR" altLang="fr-FR"/>
          </a:p>
          <a:p>
            <a:r>
              <a:rPr lang="fr-FR" altLang="fr-FR"/>
              <a:t>Erreur de saisie : précision faite par les arbitres</a:t>
            </a:r>
          </a:p>
        </p:txBody>
      </p:sp>
      <p:pic>
        <p:nvPicPr>
          <p:cNvPr id="55299" name="Imag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Rectangle 4"/>
          <p:cNvSpPr>
            <a:spLocks noChangeArrowheads="1"/>
          </p:cNvSpPr>
          <p:nvPr/>
        </p:nvSpPr>
        <p:spPr bwMode="auto">
          <a:xfrm>
            <a:off x="5580112" y="30708"/>
            <a:ext cx="34925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GDME</a:t>
            </a:r>
          </a:p>
          <a:p>
            <a:pPr algn="r" eaLnBrk="1" hangingPunct="1">
              <a:spcBef>
                <a:spcPct val="0"/>
              </a:spcBef>
              <a:buFontTx/>
              <a:buNone/>
            </a:pPr>
            <a:r>
              <a:rPr lang="fr-FR" altLang="fr-FR" sz="1800" b="1" dirty="0">
                <a:solidFill>
                  <a:srgbClr val="1A3E71"/>
                </a:solidFill>
              </a:rPr>
              <a:t>Inscrire </a:t>
            </a:r>
            <a:r>
              <a:rPr lang="fr-FR" altLang="fr-FR" sz="1800" dirty="0">
                <a:solidFill>
                  <a:srgbClr val="FFFF00"/>
                </a:solidFill>
                <a:sym typeface="Wingdings" panose="05000000000000000000" pitchFamily="2" charset="2"/>
              </a:rPr>
              <a:t></a:t>
            </a:r>
            <a:r>
              <a:rPr lang="fr-FR" altLang="fr-FR" sz="1800" b="1" dirty="0">
                <a:solidFill>
                  <a:srgbClr val="1A3E71"/>
                </a:solidFill>
              </a:rPr>
              <a:t> / 2’’ / </a:t>
            </a:r>
            <a:r>
              <a:rPr lang="fr-FR" altLang="fr-FR" sz="1800" dirty="0">
                <a:solidFill>
                  <a:srgbClr val="FF0000"/>
                </a:solidFill>
                <a:sym typeface="Wingdings" panose="05000000000000000000" pitchFamily="2" charset="2"/>
              </a:rPr>
              <a:t></a:t>
            </a:r>
            <a:r>
              <a:rPr lang="fr-FR" altLang="fr-FR" sz="1800" b="1" dirty="0">
                <a:solidFill>
                  <a:srgbClr val="1A3E71"/>
                </a:solidFill>
              </a:rPr>
              <a:t> / </a:t>
            </a:r>
            <a:r>
              <a:rPr lang="fr-FR" altLang="fr-FR" sz="1800" dirty="0">
                <a:solidFill>
                  <a:srgbClr val="FF0000"/>
                </a:solidFill>
                <a:sym typeface="Wingdings" panose="05000000000000000000" pitchFamily="2" charset="2"/>
              </a:rPr>
              <a:t></a:t>
            </a:r>
            <a:r>
              <a:rPr lang="fr-FR" altLang="fr-FR" sz="1800" dirty="0">
                <a:sym typeface="Wingdings" panose="05000000000000000000" pitchFamily="2" charset="2"/>
              </a:rPr>
              <a:t>+</a:t>
            </a:r>
            <a:r>
              <a:rPr lang="fr-FR" altLang="fr-FR" sz="1800" dirty="0">
                <a:solidFill>
                  <a:srgbClr val="0070C0"/>
                </a:solidFill>
                <a:sym typeface="Wingdings" panose="05000000000000000000" pitchFamily="2" charset="2"/>
              </a:rPr>
              <a:t></a:t>
            </a:r>
            <a:endParaRPr lang="fr-FR" altLang="fr-FR" sz="1800" b="1" dirty="0">
              <a:solidFill>
                <a:srgbClr val="1A3E71"/>
              </a:solidFill>
            </a:endParaRPr>
          </a:p>
        </p:txBody>
      </p:sp>
      <p:pic>
        <p:nvPicPr>
          <p:cNvPr id="55301" name="Image 4"/>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95288" y="1490663"/>
            <a:ext cx="8564562"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à coins arrondis 5"/>
          <p:cNvSpPr/>
          <p:nvPr/>
        </p:nvSpPr>
        <p:spPr>
          <a:xfrm>
            <a:off x="3117850" y="1773238"/>
            <a:ext cx="2814638" cy="1762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dirty="0">
                <a:solidFill>
                  <a:schemeClr val="tx1"/>
                </a:solidFill>
              </a:rPr>
              <a:t>Joueur A Licence 123654789</a:t>
            </a:r>
          </a:p>
        </p:txBody>
      </p:sp>
      <p:pic>
        <p:nvPicPr>
          <p:cNvPr id="55303" name="Image 8"/>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382588" y="4062413"/>
            <a:ext cx="8726487"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ZoneTexte 9"/>
          <p:cNvSpPr txBox="1">
            <a:spLocks noChangeArrowheads="1"/>
          </p:cNvSpPr>
          <p:nvPr/>
        </p:nvSpPr>
        <p:spPr bwMode="auto">
          <a:xfrm>
            <a:off x="390525" y="4348163"/>
            <a:ext cx="8291513"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fr-FR" altLang="fr-FR" sz="1400"/>
              <a:t>Disqualification Immédiate avec Rapport du joueur A  Licence  123456789 (   (ENTENTE SPORTIVE VITRY) pour tenue des propos « Petit PD » envers le chronométreur</a:t>
            </a:r>
          </a:p>
        </p:txBody>
      </p:sp>
      <p:sp>
        <p:nvSpPr>
          <p:cNvPr id="15" name="Rectangle à coins arrondis 14"/>
          <p:cNvSpPr/>
          <p:nvPr/>
        </p:nvSpPr>
        <p:spPr>
          <a:xfrm>
            <a:off x="2195513" y="2695575"/>
            <a:ext cx="2663825" cy="1825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dirty="0">
                <a:solidFill>
                  <a:schemeClr val="tx1"/>
                </a:solidFill>
              </a:rPr>
              <a:t>Joueur B Licence 123654789</a:t>
            </a:r>
          </a:p>
        </p:txBody>
      </p:sp>
      <p:sp>
        <p:nvSpPr>
          <p:cNvPr id="16" name="Rectangle à coins arrondis 15"/>
          <p:cNvSpPr/>
          <p:nvPr/>
        </p:nvSpPr>
        <p:spPr>
          <a:xfrm>
            <a:off x="2195513" y="5292725"/>
            <a:ext cx="2274887" cy="152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rPr>
              <a:t>Joueur A Licence 123654789</a:t>
            </a:r>
          </a:p>
        </p:txBody>
      </p:sp>
      <p:sp>
        <p:nvSpPr>
          <p:cNvPr id="17" name="Rectangle à coins arrondis 16"/>
          <p:cNvSpPr/>
          <p:nvPr/>
        </p:nvSpPr>
        <p:spPr>
          <a:xfrm>
            <a:off x="3924300" y="4400550"/>
            <a:ext cx="2519363" cy="2238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dirty="0">
                <a:solidFill>
                  <a:schemeClr val="tx1"/>
                </a:solidFill>
              </a:rPr>
              <a:t>Joueur A Licence 123654789</a:t>
            </a:r>
          </a:p>
        </p:txBody>
      </p:sp>
      <p:pic>
        <p:nvPicPr>
          <p:cNvPr id="55308" name="Picture 2" descr="Résultat de recherche d'images pour &quot;ok&quot;"/>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5400" y="1862138"/>
            <a:ext cx="4318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9" name="Picture 2" descr="Résultat de recherche d'images pour &quot;ok&quot;"/>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588" y="5300663"/>
            <a:ext cx="469901"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0" name="Picture 2" descr="Résultat de recherche d'images pour &quot;ok&quot;"/>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5400" y="2786063"/>
            <a:ext cx="4318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1" name="Picture 2" descr="Résultat de recherche d'images pour &quot;ok&quot;"/>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6038" y="4430713"/>
            <a:ext cx="431801"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Espace réservé du contenu 1"/>
          <p:cNvSpPr txBox="1">
            <a:spLocks noChangeArrowheads="1"/>
          </p:cNvSpPr>
          <p:nvPr/>
        </p:nvSpPr>
        <p:spPr bwMode="auto">
          <a:xfrm>
            <a:off x="266048" y="961007"/>
            <a:ext cx="42497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buFontTx/>
              <a:buNone/>
            </a:pPr>
            <a:r>
              <a:rPr lang="fr-FR" altLang="fr-FR" dirty="0" smtClean="0"/>
              <a:t>Gestion du Carton Blanc</a:t>
            </a:r>
            <a:endParaRPr lang="fr-FR" altLang="fr-FR" dirty="0"/>
          </a:p>
        </p:txBody>
      </p:sp>
      <p:pic>
        <p:nvPicPr>
          <p:cNvPr id="97284" name="Image 1"/>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247172" y="860935"/>
            <a:ext cx="805170" cy="757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ChangeArrowheads="1"/>
          </p:cNvSpPr>
          <p:nvPr/>
        </p:nvSpPr>
        <p:spPr bwMode="auto">
          <a:xfrm>
            <a:off x="1" y="14288"/>
            <a:ext cx="91440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None/>
            </a:pPr>
            <a:r>
              <a:rPr lang="fr-FR" altLang="fr-FR" sz="3600" dirty="0" smtClean="0"/>
              <a:t>GDME : La Commotion Cérébrale</a:t>
            </a:r>
            <a:endParaRPr lang="fr-FR" altLang="fr-FR" sz="3600" dirty="0"/>
          </a:p>
        </p:txBody>
      </p:sp>
      <p:pic>
        <p:nvPicPr>
          <p:cNvPr id="8" name="Imag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0"/>
            <a:ext cx="7858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00113" y="627063"/>
            <a:ext cx="8243887"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20072" y="1124744"/>
            <a:ext cx="3540303" cy="5291039"/>
          </a:xfrm>
          <a:prstGeom prst="rect">
            <a:avLst/>
          </a:prstGeom>
        </p:spPr>
      </p:pic>
      <p:pic>
        <p:nvPicPr>
          <p:cNvPr id="11" name="Imag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1680" y="2636912"/>
            <a:ext cx="1956154" cy="2018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942195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Image 3"/>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410429" y="764704"/>
            <a:ext cx="702267" cy="724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Espace réservé du contenu 1"/>
          <p:cNvSpPr>
            <a:spLocks noGrp="1" noChangeArrowheads="1"/>
          </p:cNvSpPr>
          <p:nvPr>
            <p:ph idx="1"/>
          </p:nvPr>
        </p:nvSpPr>
        <p:spPr>
          <a:xfrm>
            <a:off x="323528" y="908720"/>
            <a:ext cx="8229600" cy="5529857"/>
          </a:xfrm>
        </p:spPr>
        <p:txBody>
          <a:bodyPr/>
          <a:lstStyle/>
          <a:p>
            <a:r>
              <a:rPr lang="fr-FR" altLang="fr-FR" sz="2400" dirty="0" smtClean="0"/>
              <a:t>Les arbitres arrêtent le temps de jeu et font entrer sur l’aire de jeu 2 personnes éligibles et autorisées</a:t>
            </a:r>
          </a:p>
          <a:p>
            <a:r>
              <a:rPr lang="fr-FR" altLang="fr-FR" sz="2400" dirty="0" smtClean="0"/>
              <a:t>En cas de doute sur une suspicion de commotion cérébrale, l’arbitre présente un carton blanc, de manière à ce que le signalement soit mentionnée sur la FDME (case cochée) par l’un des arbitres (nom du joueur, type de choc)</a:t>
            </a:r>
          </a:p>
          <a:p>
            <a:r>
              <a:rPr lang="fr-FR" altLang="fr-FR" sz="2400" dirty="0" smtClean="0"/>
              <a:t>Le secrétaire de table inscrit sur la GDME le joueur ayant eu le carton blanc</a:t>
            </a:r>
          </a:p>
          <a:p>
            <a:r>
              <a:rPr lang="fr-FR" altLang="fr-FR" sz="2400" dirty="0" smtClean="0"/>
              <a:t>L’officiel responsable d’équipe décide, au vu des symptômes constatés, s’il autorise son joueur à reprendre le jeu ou non pour le reste du match; cette décision est consignée sur la FDME par l’un des arbitres en fin de match</a:t>
            </a:r>
          </a:p>
        </p:txBody>
      </p:sp>
      <p:pic>
        <p:nvPicPr>
          <p:cNvPr id="5" name="Imag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p:cNvSpPr>
            <a:spLocks noChangeArrowheads="1"/>
          </p:cNvSpPr>
          <p:nvPr/>
        </p:nvSpPr>
        <p:spPr bwMode="auto">
          <a:xfrm>
            <a:off x="3851920" y="72008"/>
            <a:ext cx="5220072" cy="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4"/>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6"/>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smtClean="0">
                <a:solidFill>
                  <a:srgbClr val="9B1614"/>
                </a:solidFill>
              </a:rPr>
              <a:t>GDME</a:t>
            </a:r>
            <a:endParaRPr lang="fr-FR" altLang="fr-FR" sz="2400" b="1" dirty="0">
              <a:solidFill>
                <a:srgbClr val="9B1614"/>
              </a:solidFill>
            </a:endParaRPr>
          </a:p>
          <a:p>
            <a:pPr algn="r" eaLnBrk="1" hangingPunct="1">
              <a:spcBef>
                <a:spcPct val="0"/>
              </a:spcBef>
              <a:buFontTx/>
              <a:buNone/>
            </a:pPr>
            <a:r>
              <a:rPr lang="fr-FR" altLang="fr-FR" sz="1800" b="1" dirty="0" smtClean="0">
                <a:solidFill>
                  <a:srgbClr val="1A3E71"/>
                </a:solidFill>
              </a:rPr>
              <a:t>La </a:t>
            </a:r>
            <a:r>
              <a:rPr lang="fr-FR" altLang="fr-FR" sz="1800" b="1" dirty="0">
                <a:solidFill>
                  <a:srgbClr val="1A3E71"/>
                </a:solidFill>
              </a:rPr>
              <a:t>Commotion Cérébrale</a:t>
            </a:r>
          </a:p>
        </p:txBody>
      </p:sp>
    </p:spTree>
    <p:extLst>
      <p:ext uri="{BB962C8B-B14F-4D97-AF65-F5344CB8AC3E}">
        <p14:creationId xmlns:p14="http://schemas.microsoft.com/office/powerpoint/2010/main" val="28724036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Imag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99592" y="1211685"/>
            <a:ext cx="7436373" cy="507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Connecteur droit avec flèche 9">
            <a:extLst>
              <a:ext uri="{FF2B5EF4-FFF2-40B4-BE49-F238E27FC236}">
                <a16:creationId xmlns:a16="http://schemas.microsoft.com/office/drawing/2014/main" xmlns="" id="{61C1537D-8F48-42A1-9EB1-9EBC1B1A347B}"/>
              </a:ext>
            </a:extLst>
          </p:cNvPr>
          <p:cNvCxnSpPr>
            <a:cxnSpLocks/>
          </p:cNvCxnSpPr>
          <p:nvPr/>
        </p:nvCxnSpPr>
        <p:spPr>
          <a:xfrm>
            <a:off x="2312194" y="2582120"/>
            <a:ext cx="5428158" cy="191278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xmlns="" id="{53867045-6F67-444D-9F32-E5D782D765D0}"/>
              </a:ext>
            </a:extLst>
          </p:cNvPr>
          <p:cNvCxnSpPr>
            <a:cxnSpLocks/>
          </p:cNvCxnSpPr>
          <p:nvPr/>
        </p:nvCxnSpPr>
        <p:spPr>
          <a:xfrm flipH="1">
            <a:off x="2541835" y="5206282"/>
            <a:ext cx="4968875" cy="61912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Imag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à coins arrondis 1"/>
          <p:cNvSpPr/>
          <p:nvPr/>
        </p:nvSpPr>
        <p:spPr>
          <a:xfrm>
            <a:off x="899592" y="2204864"/>
            <a:ext cx="1152128" cy="648072"/>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à coins arrondis 11"/>
          <p:cNvSpPr/>
          <p:nvPr/>
        </p:nvSpPr>
        <p:spPr>
          <a:xfrm>
            <a:off x="7237792" y="4440746"/>
            <a:ext cx="1152128" cy="648072"/>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3"/>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410429" y="764704"/>
            <a:ext cx="702267" cy="724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4"/>
          <p:cNvSpPr>
            <a:spLocks noChangeArrowheads="1"/>
          </p:cNvSpPr>
          <p:nvPr/>
        </p:nvSpPr>
        <p:spPr bwMode="auto">
          <a:xfrm>
            <a:off x="3851920" y="72008"/>
            <a:ext cx="5220072" cy="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5"/>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6"/>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7"/>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smtClean="0">
                <a:solidFill>
                  <a:srgbClr val="9B1614"/>
                </a:solidFill>
              </a:rPr>
              <a:t>GDME</a:t>
            </a:r>
            <a:endParaRPr lang="fr-FR" altLang="fr-FR" sz="2400" b="1" dirty="0">
              <a:solidFill>
                <a:srgbClr val="9B1614"/>
              </a:solidFill>
            </a:endParaRPr>
          </a:p>
          <a:p>
            <a:pPr algn="r" eaLnBrk="1" hangingPunct="1">
              <a:spcBef>
                <a:spcPct val="0"/>
              </a:spcBef>
              <a:buFontTx/>
              <a:buNone/>
            </a:pPr>
            <a:r>
              <a:rPr lang="fr-FR" altLang="fr-FR" sz="1800" b="1" dirty="0" smtClean="0">
                <a:solidFill>
                  <a:srgbClr val="1A3E71"/>
                </a:solidFill>
              </a:rPr>
              <a:t>La </a:t>
            </a:r>
            <a:r>
              <a:rPr lang="fr-FR" altLang="fr-FR" sz="1800" b="1" dirty="0">
                <a:solidFill>
                  <a:srgbClr val="1A3E71"/>
                </a:solidFill>
              </a:rPr>
              <a:t>Commotion Cérébrale</a:t>
            </a:r>
          </a:p>
        </p:txBody>
      </p:sp>
    </p:spTree>
    <p:extLst>
      <p:ext uri="{BB962C8B-B14F-4D97-AF65-F5344CB8AC3E}">
        <p14:creationId xmlns:p14="http://schemas.microsoft.com/office/powerpoint/2010/main" val="223400328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contenu 1"/>
          <p:cNvSpPr txBox="1">
            <a:spLocks noChangeArrowheads="1"/>
          </p:cNvSpPr>
          <p:nvPr/>
        </p:nvSpPr>
        <p:spPr>
          <a:xfrm>
            <a:off x="323528" y="908720"/>
            <a:ext cx="8229600" cy="5529857"/>
          </a:xfrm>
          <a:prstGeom prst="rect">
            <a:avLst/>
          </a:prstGeom>
        </p:spPr>
        <p:txBody>
          <a:bodyPr/>
          <a:lstStyle>
            <a:lvl1pPr marL="342900" indent="-342900" algn="l" rtl="0" eaLnBrk="0" fontAlgn="base" hangingPunct="0">
              <a:spcBef>
                <a:spcPct val="20000"/>
              </a:spcBef>
              <a:spcAft>
                <a:spcPct val="0"/>
              </a:spcAft>
              <a:buBlip>
                <a:blip r:embed="rId3"/>
              </a:buBlip>
              <a:defRPr sz="2800" kern="1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Blip>
                <a:blip r:embed="rId4"/>
              </a:buBlip>
              <a:defRPr sz="2400" kern="1200">
                <a:solidFill>
                  <a:schemeClr val="tx1"/>
                </a:solidFill>
                <a:latin typeface="+mn-lt"/>
                <a:ea typeface="Arial" charset="0"/>
                <a:cs typeface="+mn-cs"/>
              </a:defRPr>
            </a:lvl2pPr>
            <a:lvl3pPr marL="1143000" indent="-228600" algn="l" rtl="0" eaLnBrk="0" fontAlgn="base" hangingPunct="0">
              <a:spcBef>
                <a:spcPct val="20000"/>
              </a:spcBef>
              <a:spcAft>
                <a:spcPct val="0"/>
              </a:spcAft>
              <a:buBlip>
                <a:blip r:embed="rId5"/>
              </a:buBlip>
              <a:defRPr sz="2000" kern="12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Arial"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fr-FR" altLang="fr-FR" dirty="0" smtClean="0"/>
              <a:t>Afin </a:t>
            </a:r>
            <a:r>
              <a:rPr lang="fr-FR" altLang="fr-FR" dirty="0"/>
              <a:t>de permettre la poursuite du jeu pendant l’examen médical éventuel, </a:t>
            </a:r>
            <a:r>
              <a:rPr lang="fr-FR" altLang="fr-FR" dirty="0" smtClean="0"/>
              <a:t>un </a:t>
            </a:r>
            <a:r>
              <a:rPr lang="fr-FR" altLang="fr-FR" dirty="0"/>
              <a:t>formulaire offrant quatre </a:t>
            </a:r>
            <a:r>
              <a:rPr lang="fr-FR" altLang="fr-FR" dirty="0" smtClean="0"/>
              <a:t>possibilités s’ouvre :</a:t>
            </a:r>
            <a:endParaRPr lang="fr-FR" altLang="fr-FR" sz="2400" dirty="0"/>
          </a:p>
          <a:p>
            <a:pPr>
              <a:spcBef>
                <a:spcPts val="0"/>
              </a:spcBef>
            </a:pPr>
            <a:endParaRPr lang="fr-FR" altLang="fr-FR" sz="2400" dirty="0" smtClean="0"/>
          </a:p>
          <a:p>
            <a:pPr>
              <a:spcBef>
                <a:spcPts val="0"/>
              </a:spcBef>
            </a:pPr>
            <a:endParaRPr lang="fr-FR" altLang="fr-FR" sz="2400" dirty="0"/>
          </a:p>
          <a:p>
            <a:pPr>
              <a:spcBef>
                <a:spcPts val="0"/>
              </a:spcBef>
            </a:pPr>
            <a:endParaRPr lang="fr-FR" altLang="fr-FR" sz="2400" dirty="0" smtClean="0"/>
          </a:p>
          <a:p>
            <a:pPr>
              <a:spcBef>
                <a:spcPts val="0"/>
              </a:spcBef>
            </a:pPr>
            <a:endParaRPr lang="fr-FR" altLang="fr-FR" sz="2400" dirty="0" smtClean="0"/>
          </a:p>
          <a:p>
            <a:pPr>
              <a:spcBef>
                <a:spcPts val="0"/>
              </a:spcBef>
            </a:pPr>
            <a:endParaRPr lang="fr-FR" altLang="fr-FR" sz="2400" dirty="0"/>
          </a:p>
          <a:p>
            <a:pPr>
              <a:spcBef>
                <a:spcPts val="0"/>
              </a:spcBef>
            </a:pPr>
            <a:endParaRPr lang="fr-FR" altLang="fr-FR" sz="2400" dirty="0" smtClean="0"/>
          </a:p>
          <a:p>
            <a:pPr marL="0" indent="0">
              <a:spcBef>
                <a:spcPts val="0"/>
              </a:spcBef>
              <a:buNone/>
            </a:pPr>
            <a:r>
              <a:rPr lang="fr-FR" b="1" dirty="0">
                <a:solidFill>
                  <a:srgbClr val="FF0000"/>
                </a:solidFill>
              </a:rPr>
              <a:t>1</a:t>
            </a:r>
            <a:r>
              <a:rPr lang="fr-FR" dirty="0"/>
              <a:t> </a:t>
            </a:r>
            <a:r>
              <a:rPr lang="fr-FR" dirty="0">
                <a:sym typeface="Wingdings" panose="05000000000000000000" pitchFamily="2" charset="2"/>
              </a:rPr>
              <a:t> </a:t>
            </a:r>
            <a:r>
              <a:rPr lang="fr-FR" dirty="0"/>
              <a:t>Abandon de la saisie en cas d’erreur</a:t>
            </a:r>
          </a:p>
          <a:p>
            <a:pPr marL="0" indent="0">
              <a:spcBef>
                <a:spcPts val="0"/>
              </a:spcBef>
              <a:buNone/>
            </a:pPr>
            <a:r>
              <a:rPr lang="fr-FR" b="1" dirty="0">
                <a:solidFill>
                  <a:srgbClr val="FF0000"/>
                </a:solidFill>
              </a:rPr>
              <a:t>2</a:t>
            </a:r>
            <a:r>
              <a:rPr lang="fr-FR" dirty="0"/>
              <a:t> </a:t>
            </a:r>
            <a:r>
              <a:rPr lang="fr-FR" dirty="0">
                <a:sym typeface="Wingdings" panose="05000000000000000000" pitchFamily="2" charset="2"/>
              </a:rPr>
              <a:t> </a:t>
            </a:r>
            <a:r>
              <a:rPr lang="fr-FR" dirty="0"/>
              <a:t>Joueur autorisé à reprendre le </a:t>
            </a:r>
            <a:r>
              <a:rPr lang="fr-FR" dirty="0" smtClean="0"/>
              <a:t>jeu</a:t>
            </a:r>
            <a:endParaRPr lang="fr-FR" dirty="0"/>
          </a:p>
          <a:p>
            <a:pPr marL="0" indent="0">
              <a:spcBef>
                <a:spcPts val="0"/>
              </a:spcBef>
              <a:buNone/>
            </a:pPr>
            <a:r>
              <a:rPr lang="fr-FR" b="1" dirty="0">
                <a:solidFill>
                  <a:srgbClr val="FF0000"/>
                </a:solidFill>
              </a:rPr>
              <a:t>3</a:t>
            </a:r>
            <a:r>
              <a:rPr lang="fr-FR" dirty="0"/>
              <a:t> </a:t>
            </a:r>
            <a:r>
              <a:rPr lang="fr-FR" dirty="0">
                <a:sym typeface="Wingdings" panose="05000000000000000000" pitchFamily="2" charset="2"/>
              </a:rPr>
              <a:t> </a:t>
            </a:r>
            <a:r>
              <a:rPr lang="fr-FR" dirty="0"/>
              <a:t>Joueur non autorisé à reprendre le </a:t>
            </a:r>
            <a:r>
              <a:rPr lang="fr-FR" dirty="0" smtClean="0"/>
              <a:t>jeu</a:t>
            </a:r>
            <a:endParaRPr lang="fr-FR" dirty="0"/>
          </a:p>
          <a:p>
            <a:pPr marL="804863" indent="-804863">
              <a:spcBef>
                <a:spcPts val="0"/>
              </a:spcBef>
              <a:buNone/>
            </a:pPr>
            <a:r>
              <a:rPr lang="fr-FR" b="1" dirty="0">
                <a:solidFill>
                  <a:srgbClr val="FF0000"/>
                </a:solidFill>
              </a:rPr>
              <a:t>4</a:t>
            </a:r>
            <a:r>
              <a:rPr lang="fr-FR" dirty="0"/>
              <a:t> </a:t>
            </a:r>
            <a:r>
              <a:rPr lang="fr-FR" dirty="0">
                <a:sym typeface="Wingdings" panose="05000000000000000000" pitchFamily="2" charset="2"/>
              </a:rPr>
              <a:t> </a:t>
            </a:r>
            <a:r>
              <a:rPr lang="fr-FR" dirty="0"/>
              <a:t>Décision en attente d’examen médical, mais reprise du jeu sans attendre la décision</a:t>
            </a:r>
            <a:endParaRPr lang="fr-FR" altLang="fr-FR" dirty="0"/>
          </a:p>
        </p:txBody>
      </p:sp>
      <p:pic>
        <p:nvPicPr>
          <p:cNvPr id="3" name="Imag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87824" y="2276872"/>
            <a:ext cx="5785131" cy="2160240"/>
          </a:xfrm>
          <a:prstGeom prst="rect">
            <a:avLst/>
          </a:prstGeom>
        </p:spPr>
      </p:pic>
      <p:pic>
        <p:nvPicPr>
          <p:cNvPr id="6" name="Image 3"/>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410429" y="764704"/>
            <a:ext cx="702267" cy="724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p:cNvSpPr>
            <a:spLocks noChangeArrowheads="1"/>
          </p:cNvSpPr>
          <p:nvPr/>
        </p:nvSpPr>
        <p:spPr bwMode="auto">
          <a:xfrm>
            <a:off x="3851920" y="72008"/>
            <a:ext cx="5220072" cy="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smtClean="0">
                <a:solidFill>
                  <a:srgbClr val="9B1614"/>
                </a:solidFill>
              </a:rPr>
              <a:t>GDME</a:t>
            </a:r>
            <a:endParaRPr lang="fr-FR" altLang="fr-FR" sz="2400" b="1" dirty="0">
              <a:solidFill>
                <a:srgbClr val="9B1614"/>
              </a:solidFill>
            </a:endParaRPr>
          </a:p>
          <a:p>
            <a:pPr algn="r" eaLnBrk="1" hangingPunct="1">
              <a:spcBef>
                <a:spcPct val="0"/>
              </a:spcBef>
              <a:buFontTx/>
              <a:buNone/>
            </a:pPr>
            <a:r>
              <a:rPr lang="fr-FR" altLang="fr-FR" sz="1800" b="1" dirty="0" smtClean="0">
                <a:solidFill>
                  <a:srgbClr val="1A3E71"/>
                </a:solidFill>
              </a:rPr>
              <a:t>La </a:t>
            </a:r>
            <a:r>
              <a:rPr lang="fr-FR" altLang="fr-FR" sz="1800" b="1" dirty="0">
                <a:solidFill>
                  <a:srgbClr val="1A3E71"/>
                </a:solidFill>
              </a:rPr>
              <a:t>Commotion Cérébrale</a:t>
            </a:r>
          </a:p>
        </p:txBody>
      </p:sp>
    </p:spTree>
    <p:extLst>
      <p:ext uri="{BB962C8B-B14F-4D97-AF65-F5344CB8AC3E}">
        <p14:creationId xmlns:p14="http://schemas.microsoft.com/office/powerpoint/2010/main" val="154295568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contenu 1"/>
          <p:cNvSpPr txBox="1">
            <a:spLocks noChangeArrowheads="1"/>
          </p:cNvSpPr>
          <p:nvPr/>
        </p:nvSpPr>
        <p:spPr>
          <a:xfrm>
            <a:off x="323528" y="908720"/>
            <a:ext cx="8229600" cy="5529857"/>
          </a:xfrm>
          <a:prstGeom prst="rect">
            <a:avLst/>
          </a:prstGeom>
        </p:spPr>
        <p:txBody>
          <a:bodyPr/>
          <a:lstStyle>
            <a:lvl1pPr marL="342900" indent="-342900" algn="l" rtl="0" eaLnBrk="0" fontAlgn="base" hangingPunct="0">
              <a:spcBef>
                <a:spcPct val="20000"/>
              </a:spcBef>
              <a:spcAft>
                <a:spcPct val="0"/>
              </a:spcAft>
              <a:buBlip>
                <a:blip r:embed="rId3"/>
              </a:buBlip>
              <a:defRPr sz="2800" kern="1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Blip>
                <a:blip r:embed="rId4"/>
              </a:buBlip>
              <a:defRPr sz="2400" kern="1200">
                <a:solidFill>
                  <a:schemeClr val="tx1"/>
                </a:solidFill>
                <a:latin typeface="+mn-lt"/>
                <a:ea typeface="Arial" charset="0"/>
                <a:cs typeface="+mn-cs"/>
              </a:defRPr>
            </a:lvl2pPr>
            <a:lvl3pPr marL="1143000" indent="-228600" algn="l" rtl="0" eaLnBrk="0" fontAlgn="base" hangingPunct="0">
              <a:spcBef>
                <a:spcPct val="20000"/>
              </a:spcBef>
              <a:spcAft>
                <a:spcPct val="0"/>
              </a:spcAft>
              <a:buBlip>
                <a:blip r:embed="rId5"/>
              </a:buBlip>
              <a:defRPr sz="2000" kern="12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Arial"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fr-FR" altLang="fr-FR" dirty="0"/>
              <a:t>Dans le cas d’une décision laissée en attente </a:t>
            </a:r>
            <a:r>
              <a:rPr lang="fr-FR" altLang="fr-FR" b="1" dirty="0">
                <a:solidFill>
                  <a:srgbClr val="FF0000"/>
                </a:solidFill>
              </a:rPr>
              <a:t>(4)</a:t>
            </a:r>
            <a:r>
              <a:rPr lang="fr-FR" altLang="fr-FR" dirty="0"/>
              <a:t>, la réponse sera à apporter lors de l’import de la feuille de table à </a:t>
            </a:r>
            <a:r>
              <a:rPr lang="fr-FR" altLang="fr-FR" dirty="0" smtClean="0"/>
              <a:t>la fin </a:t>
            </a:r>
            <a:r>
              <a:rPr lang="fr-FR" altLang="fr-FR" dirty="0"/>
              <a:t>de la </a:t>
            </a:r>
            <a:r>
              <a:rPr lang="fr-FR" altLang="fr-FR" dirty="0" smtClean="0"/>
              <a:t>rencontre</a:t>
            </a:r>
            <a:endParaRPr lang="fr-FR" altLang="fr-FR" dirty="0"/>
          </a:p>
        </p:txBody>
      </p:sp>
      <p:pic>
        <p:nvPicPr>
          <p:cNvPr id="2" name="Image 1"/>
          <p:cNvPicPr>
            <a:picLocks noChangeAspect="1"/>
          </p:cNvPicPr>
          <p:nvPr/>
        </p:nvPicPr>
        <p:blipFill>
          <a:blip r:embed="rId6"/>
          <a:stretch>
            <a:fillRect/>
          </a:stretch>
        </p:blipFill>
        <p:spPr>
          <a:xfrm>
            <a:off x="2843808" y="2420888"/>
            <a:ext cx="5616649" cy="2322935"/>
          </a:xfrm>
          <a:prstGeom prst="rect">
            <a:avLst/>
          </a:prstGeom>
        </p:spPr>
      </p:pic>
      <p:pic>
        <p:nvPicPr>
          <p:cNvPr id="6" name="Image 3"/>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410429" y="764704"/>
            <a:ext cx="702267" cy="724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p:cNvSpPr>
            <a:spLocks noChangeArrowheads="1"/>
          </p:cNvSpPr>
          <p:nvPr/>
        </p:nvSpPr>
        <p:spPr bwMode="auto">
          <a:xfrm>
            <a:off x="3851920" y="72008"/>
            <a:ext cx="5220072" cy="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smtClean="0">
                <a:solidFill>
                  <a:srgbClr val="9B1614"/>
                </a:solidFill>
              </a:rPr>
              <a:t>GDME</a:t>
            </a:r>
            <a:endParaRPr lang="fr-FR" altLang="fr-FR" sz="2400" b="1" dirty="0">
              <a:solidFill>
                <a:srgbClr val="9B1614"/>
              </a:solidFill>
            </a:endParaRPr>
          </a:p>
          <a:p>
            <a:pPr algn="r" eaLnBrk="1" hangingPunct="1">
              <a:spcBef>
                <a:spcPct val="0"/>
              </a:spcBef>
              <a:buFontTx/>
              <a:buNone/>
            </a:pPr>
            <a:r>
              <a:rPr lang="fr-FR" altLang="fr-FR" sz="1800" b="1" dirty="0" smtClean="0">
                <a:solidFill>
                  <a:srgbClr val="1A3E71"/>
                </a:solidFill>
              </a:rPr>
              <a:t>La </a:t>
            </a:r>
            <a:r>
              <a:rPr lang="fr-FR" altLang="fr-FR" sz="1800" b="1" dirty="0">
                <a:solidFill>
                  <a:srgbClr val="1A3E71"/>
                </a:solidFill>
              </a:rPr>
              <a:t>Commotion Cérébrale</a:t>
            </a:r>
          </a:p>
        </p:txBody>
      </p:sp>
    </p:spTree>
    <p:extLst>
      <p:ext uri="{BB962C8B-B14F-4D97-AF65-F5344CB8AC3E}">
        <p14:creationId xmlns:p14="http://schemas.microsoft.com/office/powerpoint/2010/main" val="200147836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type="body" idx="4294967295"/>
          </p:nvPr>
        </p:nvSpPr>
        <p:spPr>
          <a:xfrm>
            <a:off x="755650" y="765175"/>
            <a:ext cx="8135938" cy="4281488"/>
          </a:xfrm>
        </p:spPr>
        <p:txBody>
          <a:bodyPr/>
          <a:lstStyle/>
          <a:p>
            <a:pPr eaLnBrk="1" hangingPunct="1">
              <a:buFontTx/>
              <a:buNone/>
            </a:pPr>
            <a:r>
              <a:rPr lang="fr-FR" altLang="fr-FR" dirty="0" smtClean="0"/>
              <a:t>	Il vous est également possible d'effectuer des statistiques sur :</a:t>
            </a:r>
          </a:p>
          <a:p>
            <a:pPr eaLnBrk="1" hangingPunct="1"/>
            <a:r>
              <a:rPr lang="fr-FR" altLang="fr-FR" dirty="0" smtClean="0"/>
              <a:t>Les jets de 7m</a:t>
            </a:r>
          </a:p>
          <a:p>
            <a:pPr eaLnBrk="1" hangingPunct="1"/>
            <a:r>
              <a:rPr lang="fr-FR" altLang="fr-FR" dirty="0" smtClean="0"/>
              <a:t>Les arrêts de gardien de but</a:t>
            </a:r>
          </a:p>
          <a:p>
            <a:pPr eaLnBrk="1" hangingPunct="1"/>
            <a:r>
              <a:rPr lang="fr-FR" altLang="fr-FR" dirty="0" smtClean="0"/>
              <a:t>Les Tirs</a:t>
            </a:r>
          </a:p>
          <a:p>
            <a:pPr eaLnBrk="1" hangingPunct="1">
              <a:buFontTx/>
              <a:buNone/>
            </a:pPr>
            <a:r>
              <a:rPr lang="fr-FR" altLang="fr-FR" dirty="0" smtClean="0">
                <a:solidFill>
                  <a:srgbClr val="FF0000"/>
                </a:solidFill>
                <a:sym typeface="Wingdings" panose="05000000000000000000" pitchFamily="2" charset="2"/>
              </a:rPr>
              <a:t> </a:t>
            </a:r>
            <a:r>
              <a:rPr lang="fr-FR" altLang="fr-FR" dirty="0" smtClean="0"/>
              <a:t>La procédure est identique à celles des buts et des sanctions</a:t>
            </a:r>
          </a:p>
        </p:txBody>
      </p:sp>
      <p:pic>
        <p:nvPicPr>
          <p:cNvPr id="56323"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92500" y="3860800"/>
            <a:ext cx="5008563"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2"/>
          <p:cNvSpPr>
            <a:spLocks noChangeArrowheads="1"/>
          </p:cNvSpPr>
          <p:nvPr/>
        </p:nvSpPr>
        <p:spPr bwMode="auto">
          <a:xfrm>
            <a:off x="900113" y="0"/>
            <a:ext cx="82438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4000"/>
              <a:t>GDME : Statistiques</a:t>
            </a:r>
          </a:p>
        </p:txBody>
      </p:sp>
      <p:pic>
        <p:nvPicPr>
          <p:cNvPr id="56325" name="Imag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0"/>
            <a:ext cx="7858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Image 1"/>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00113" y="627063"/>
            <a:ext cx="8243887"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Image 6"/>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503613" y="5772150"/>
            <a:ext cx="48895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4294967295"/>
          </p:nvPr>
        </p:nvSpPr>
        <p:spPr/>
        <p:txBody>
          <a:bodyPr/>
          <a:lstStyle/>
          <a:p>
            <a:pPr eaLnBrk="1" hangingPunct="1"/>
            <a:r>
              <a:rPr lang="fr-FR" altLang="fr-FR" dirty="0" smtClean="0"/>
              <a:t>Si vous souhaitez changer de club, cliquer sur le menu « Sélection Club Base »</a:t>
            </a:r>
            <a:br>
              <a:rPr lang="fr-FR" altLang="fr-FR" dirty="0" smtClean="0"/>
            </a:br>
            <a:r>
              <a:rPr lang="fr-FR" altLang="fr-FR" dirty="0" smtClean="0">
                <a:sym typeface="Wingdings" panose="05000000000000000000" pitchFamily="2" charset="2"/>
              </a:rPr>
              <a:t> </a:t>
            </a:r>
            <a:r>
              <a:rPr lang="fr-FR" altLang="fr-FR" dirty="0" smtClean="0"/>
              <a:t>Un pop-up s’ouvre</a:t>
            </a:r>
          </a:p>
          <a:p>
            <a:pPr eaLnBrk="1" hangingPunct="1"/>
            <a:endParaRPr lang="fr-FR" altLang="fr-FR" dirty="0" smtClean="0"/>
          </a:p>
          <a:p>
            <a:pPr eaLnBrk="1" hangingPunct="1"/>
            <a:endParaRPr lang="fr-FR" altLang="fr-FR" dirty="0"/>
          </a:p>
          <a:p>
            <a:pPr eaLnBrk="1" hangingPunct="1"/>
            <a:endParaRPr lang="fr-FR" altLang="fr-FR" dirty="0" smtClean="0"/>
          </a:p>
          <a:p>
            <a:pPr eaLnBrk="1" hangingPunct="1"/>
            <a:r>
              <a:rPr lang="fr-FR" altLang="fr-FR" dirty="0" smtClean="0"/>
              <a:t>Sélectionner le club et cliquer sur le bouton «Sélectionner Base»</a:t>
            </a:r>
            <a:br>
              <a:rPr lang="fr-FR" altLang="fr-FR" dirty="0" smtClean="0"/>
            </a:br>
            <a:r>
              <a:rPr lang="fr-FR" altLang="fr-FR" dirty="0" smtClean="0">
                <a:sym typeface="Wingdings" panose="05000000000000000000" pitchFamily="2" charset="2"/>
              </a:rPr>
              <a:t> </a:t>
            </a:r>
            <a:r>
              <a:rPr lang="fr-FR" altLang="fr-FR" dirty="0" smtClean="0"/>
              <a:t>Vous êtes connecté au nouveau club</a:t>
            </a:r>
            <a:br>
              <a:rPr lang="fr-FR" altLang="fr-FR" dirty="0" smtClean="0"/>
            </a:br>
            <a:r>
              <a:rPr lang="fr-FR" altLang="fr-FR" dirty="0" smtClean="0">
                <a:sym typeface="Wingdings" panose="05000000000000000000" pitchFamily="2" charset="2"/>
              </a:rPr>
              <a:t> P</a:t>
            </a:r>
            <a:r>
              <a:rPr lang="fr-FR" altLang="fr-FR" dirty="0" smtClean="0"/>
              <a:t>rocéder au téléchargement des données</a:t>
            </a:r>
            <a:endParaRPr lang="fr-FR" altLang="fr-FR" dirty="0"/>
          </a:p>
        </p:txBody>
      </p:sp>
      <p:pic>
        <p:nvPicPr>
          <p:cNvPr id="10246" name="Imag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4"/>
          <p:cNvSpPr>
            <a:spLocks noChangeArrowheads="1"/>
          </p:cNvSpPr>
          <p:nvPr/>
        </p:nvSpPr>
        <p:spPr bwMode="auto">
          <a:xfrm>
            <a:off x="5580112" y="72678"/>
            <a:ext cx="34925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FDME</a:t>
            </a:r>
          </a:p>
          <a:p>
            <a:pPr algn="r" eaLnBrk="1" hangingPunct="1">
              <a:spcBef>
                <a:spcPct val="0"/>
              </a:spcBef>
              <a:buFontTx/>
              <a:buNone/>
            </a:pPr>
            <a:r>
              <a:rPr lang="fr-FR" altLang="fr-FR" sz="1800" b="1" dirty="0">
                <a:solidFill>
                  <a:srgbClr val="1A3E71"/>
                </a:solidFill>
              </a:rPr>
              <a:t>Phase 1 - Connexion</a:t>
            </a:r>
          </a:p>
        </p:txBody>
      </p:sp>
      <p:pic>
        <p:nvPicPr>
          <p:cNvPr id="4" name="Image 3"/>
          <p:cNvPicPr>
            <a:picLocks noChangeAspect="1"/>
          </p:cNvPicPr>
          <p:nvPr/>
        </p:nvPicPr>
        <p:blipFill>
          <a:blip r:embed="rId6"/>
          <a:stretch>
            <a:fillRect/>
          </a:stretch>
        </p:blipFill>
        <p:spPr>
          <a:xfrm>
            <a:off x="4428580" y="1816100"/>
            <a:ext cx="4486820" cy="2061020"/>
          </a:xfrm>
          <a:prstGeom prst="rect">
            <a:avLst/>
          </a:prstGeom>
        </p:spPr>
      </p:pic>
      <p:pic>
        <p:nvPicPr>
          <p:cNvPr id="5" name="Image 4"/>
          <p:cNvPicPr>
            <a:picLocks noChangeAspect="1"/>
          </p:cNvPicPr>
          <p:nvPr/>
        </p:nvPicPr>
        <p:blipFill>
          <a:blip r:embed="rId7"/>
          <a:stretch>
            <a:fillRect/>
          </a:stretch>
        </p:blipFill>
        <p:spPr>
          <a:xfrm>
            <a:off x="457200" y="5827189"/>
            <a:ext cx="8244408" cy="845074"/>
          </a:xfrm>
          <a:prstGeom prst="rect">
            <a:avLst/>
          </a:prstGeom>
          <a:ln>
            <a:solidFill>
              <a:schemeClr val="accent1"/>
            </a:solidFill>
          </a:ln>
        </p:spPr>
      </p:pic>
    </p:spTree>
    <p:extLst>
      <p:ext uri="{BB962C8B-B14F-4D97-AF65-F5344CB8AC3E}">
        <p14:creationId xmlns:p14="http://schemas.microsoft.com/office/powerpoint/2010/main" val="305593128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39371" y="3029173"/>
            <a:ext cx="8409093" cy="687859"/>
          </a:xfrm>
          <a:prstGeom prst="rect">
            <a:avLst/>
          </a:prstGeom>
        </p:spPr>
      </p:pic>
      <p:sp>
        <p:nvSpPr>
          <p:cNvPr id="57347" name="Rectangle 3"/>
          <p:cNvSpPr>
            <a:spLocks noGrp="1" noChangeArrowheads="1"/>
          </p:cNvSpPr>
          <p:nvPr>
            <p:ph type="body" idx="4294967295"/>
          </p:nvPr>
        </p:nvSpPr>
        <p:spPr>
          <a:xfrm>
            <a:off x="539750" y="765175"/>
            <a:ext cx="8604250" cy="2376488"/>
          </a:xfrm>
        </p:spPr>
        <p:txBody>
          <a:bodyPr/>
          <a:lstStyle/>
          <a:p>
            <a:pPr eaLnBrk="1" hangingPunct="1"/>
            <a:r>
              <a:rPr lang="fr-FR" altLang="fr-FR" dirty="0"/>
              <a:t>Lorsqu'un officiel d'équipe demande un TME, cliquer sur le bouton TME après accord des juges </a:t>
            </a:r>
            <a:r>
              <a:rPr lang="fr-FR" altLang="fr-FR" dirty="0" smtClean="0"/>
              <a:t>arbitres</a:t>
            </a:r>
            <a:br>
              <a:rPr lang="fr-FR" altLang="fr-FR" dirty="0" smtClean="0"/>
            </a:br>
            <a:r>
              <a:rPr lang="fr-FR" altLang="fr-FR" b="1" dirty="0" smtClean="0">
                <a:solidFill>
                  <a:srgbClr val="1A3E71"/>
                </a:solidFill>
                <a:sym typeface="Wingdings" panose="05000000000000000000" pitchFamily="2" charset="2"/>
              </a:rPr>
              <a:t></a:t>
            </a:r>
            <a:r>
              <a:rPr lang="fr-FR" altLang="fr-FR" dirty="0" smtClean="0">
                <a:sym typeface="Wingdings" panose="05000000000000000000" pitchFamily="2" charset="2"/>
              </a:rPr>
              <a:t> L</a:t>
            </a:r>
            <a:r>
              <a:rPr lang="fr-FR" altLang="fr-FR" dirty="0" smtClean="0"/>
              <a:t>e chrono du TME se déclenche et le décompte s'effectue</a:t>
            </a:r>
            <a:br>
              <a:rPr lang="fr-FR" altLang="fr-FR" dirty="0" smtClean="0"/>
            </a:br>
            <a:endParaRPr lang="fr-FR" altLang="fr-FR" dirty="0" smtClean="0"/>
          </a:p>
          <a:p>
            <a:pPr marL="0" indent="0" eaLnBrk="1" hangingPunct="1">
              <a:buFontTx/>
              <a:buNone/>
            </a:pPr>
            <a:endParaRPr lang="fr-FR" altLang="fr-FR" dirty="0" smtClean="0"/>
          </a:p>
          <a:p>
            <a:pPr eaLnBrk="1" hangingPunct="1"/>
            <a:r>
              <a:rPr lang="fr-FR" altLang="fr-FR" dirty="0" smtClean="0"/>
              <a:t>Le fonctionnement du TMA (Temps Mort Arbitre) est identique</a:t>
            </a:r>
            <a:endParaRPr lang="fr-FR" altLang="fr-FR" dirty="0"/>
          </a:p>
        </p:txBody>
      </p:sp>
      <p:sp>
        <p:nvSpPr>
          <p:cNvPr id="57348" name="Rectangle 5"/>
          <p:cNvSpPr>
            <a:spLocks noChangeArrowheads="1"/>
          </p:cNvSpPr>
          <p:nvPr/>
        </p:nvSpPr>
        <p:spPr bwMode="auto">
          <a:xfrm>
            <a:off x="433483" y="3133155"/>
            <a:ext cx="739775" cy="392906"/>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sp>
        <p:nvSpPr>
          <p:cNvPr id="57349" name="Rectangle 6"/>
          <p:cNvSpPr>
            <a:spLocks noChangeArrowheads="1"/>
          </p:cNvSpPr>
          <p:nvPr/>
        </p:nvSpPr>
        <p:spPr bwMode="auto">
          <a:xfrm>
            <a:off x="7380312" y="3087440"/>
            <a:ext cx="1368152" cy="431800"/>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grpSp>
        <p:nvGrpSpPr>
          <p:cNvPr id="73737" name="Group 9"/>
          <p:cNvGrpSpPr>
            <a:grpSpLocks/>
          </p:cNvGrpSpPr>
          <p:nvPr/>
        </p:nvGrpSpPr>
        <p:grpSpPr bwMode="auto">
          <a:xfrm>
            <a:off x="251593" y="5715272"/>
            <a:ext cx="8424863" cy="954088"/>
            <a:chOff x="748" y="2750"/>
            <a:chExt cx="4854" cy="601"/>
          </a:xfrm>
        </p:grpSpPr>
        <p:sp>
          <p:nvSpPr>
            <p:cNvPr id="57354" name="Rectangle 7"/>
            <p:cNvSpPr>
              <a:spLocks noChangeArrowheads="1"/>
            </p:cNvSpPr>
            <p:nvPr/>
          </p:nvSpPr>
          <p:spPr bwMode="auto">
            <a:xfrm>
              <a:off x="1429" y="2750"/>
              <a:ext cx="4173" cy="601"/>
            </a:xfrm>
            <a:prstGeom prst="rect">
              <a:avLst/>
            </a:prstGeom>
            <a:solidFill>
              <a:schemeClr val="bg1"/>
            </a:solidFill>
            <a:ln w="38100">
              <a:solidFill>
                <a:srgbClr val="FF0000"/>
              </a:solidFill>
              <a:miter lim="800000"/>
              <a:headEnd/>
              <a:tailEnd/>
            </a:ln>
          </p:spPr>
          <p:txBody>
            <a:bodyPr>
              <a:spAutoFit/>
            </a:bodyP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fr-FR" altLang="fr-FR"/>
                <a:t>N'oubliez pas de ré-appuyer sur le bouton « START » dés que la reprise du match</a:t>
              </a:r>
            </a:p>
          </p:txBody>
        </p:sp>
        <p:pic>
          <p:nvPicPr>
            <p:cNvPr id="57355" name="Picture 8" descr="j034631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8" y="2795"/>
              <a:ext cx="594" cy="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351" name="Rectangle 2"/>
          <p:cNvSpPr>
            <a:spLocks noChangeArrowheads="1"/>
          </p:cNvSpPr>
          <p:nvPr/>
        </p:nvSpPr>
        <p:spPr bwMode="auto">
          <a:xfrm>
            <a:off x="785813" y="0"/>
            <a:ext cx="83581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4000"/>
              <a:t>GDME : Temps Mort d'Equipe</a:t>
            </a:r>
          </a:p>
        </p:txBody>
      </p:sp>
      <p:pic>
        <p:nvPicPr>
          <p:cNvPr id="57352" name="Image 5"/>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0"/>
            <a:ext cx="7858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Image 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00113" y="627063"/>
            <a:ext cx="8243887"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rotWithShape="1">
          <a:blip r:embed="rId9" cstate="screen">
            <a:extLst>
              <a:ext uri="{28A0092B-C50C-407E-A947-70E740481C1C}">
                <a14:useLocalDpi xmlns:a14="http://schemas.microsoft.com/office/drawing/2010/main"/>
              </a:ext>
            </a:extLst>
          </a:blip>
          <a:srcRect t="7567" r="65750"/>
          <a:stretch/>
        </p:blipFill>
        <p:spPr>
          <a:xfrm>
            <a:off x="3347864" y="4509120"/>
            <a:ext cx="2376264" cy="10711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3737"/>
                                        </p:tgtEl>
                                        <p:attrNameLst>
                                          <p:attrName>style.visibility</p:attrName>
                                        </p:attrNameLst>
                                      </p:cBhvr>
                                      <p:to>
                                        <p:strVal val="visible"/>
                                      </p:to>
                                    </p:set>
                                    <p:anim calcmode="lin" valueType="num">
                                      <p:cBhvr additive="base">
                                        <p:cTn id="7" dur="500" fill="hold"/>
                                        <p:tgtEl>
                                          <p:spTgt spid="73737"/>
                                        </p:tgtEl>
                                        <p:attrNameLst>
                                          <p:attrName>ppt_x</p:attrName>
                                        </p:attrNameLst>
                                      </p:cBhvr>
                                      <p:tavLst>
                                        <p:tav tm="0">
                                          <p:val>
                                            <p:strVal val="#ppt_x"/>
                                          </p:val>
                                        </p:tav>
                                        <p:tav tm="100000">
                                          <p:val>
                                            <p:strVal val="#ppt_x"/>
                                          </p:val>
                                        </p:tav>
                                      </p:tavLst>
                                    </p:anim>
                                    <p:anim calcmode="lin" valueType="num">
                                      <p:cBhvr additive="base">
                                        <p:cTn id="8" dur="500" fill="hold"/>
                                        <p:tgtEl>
                                          <p:spTgt spid="737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type="body" idx="4294967295"/>
          </p:nvPr>
        </p:nvSpPr>
        <p:spPr>
          <a:xfrm>
            <a:off x="5186363" y="1730375"/>
            <a:ext cx="3130550" cy="619125"/>
          </a:xfrm>
        </p:spPr>
        <p:txBody>
          <a:bodyPr/>
          <a:lstStyle/>
          <a:p>
            <a:pPr eaLnBrk="1" hangingPunct="1">
              <a:buFontTx/>
              <a:buNone/>
            </a:pPr>
            <a:r>
              <a:rPr lang="fr-FR" altLang="fr-FR" b="1" smtClean="0">
                <a:solidFill>
                  <a:srgbClr val="1A3E71"/>
                </a:solidFill>
                <a:sym typeface="Wingdings" panose="05000000000000000000" pitchFamily="2" charset="2"/>
              </a:rPr>
              <a:t></a:t>
            </a:r>
            <a:r>
              <a:rPr lang="fr-FR" altLang="fr-FR" smtClean="0">
                <a:solidFill>
                  <a:srgbClr val="339966"/>
                </a:solidFill>
                <a:sym typeface="Wingdings" panose="05000000000000000000" pitchFamily="2" charset="2"/>
              </a:rPr>
              <a:t> </a:t>
            </a:r>
            <a:r>
              <a:rPr lang="fr-FR" altLang="fr-FR" smtClean="0">
                <a:sym typeface="Wingdings" panose="05000000000000000000" pitchFamily="2" charset="2"/>
              </a:rPr>
              <a:t>Avertissement</a:t>
            </a:r>
            <a:endParaRPr lang="fr-FR" altLang="fr-FR" smtClean="0"/>
          </a:p>
        </p:txBody>
      </p:sp>
      <p:pic>
        <p:nvPicPr>
          <p:cNvPr id="58371" name="Picture 8" descr="The Letter J From a Black Computer Keyboard Banque d'images - 575583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16013" y="1555750"/>
            <a:ext cx="7493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10" descr="input-mouse-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39975" y="1560513"/>
            <a:ext cx="782638"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12" descr="pl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08175" y="1714500"/>
            <a:ext cx="5349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Rectangle 13"/>
          <p:cNvSpPr>
            <a:spLocks noChangeArrowheads="1"/>
          </p:cNvSpPr>
          <p:nvPr/>
        </p:nvSpPr>
        <p:spPr bwMode="auto">
          <a:xfrm>
            <a:off x="3203575" y="1700213"/>
            <a:ext cx="20891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5"/>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6"/>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7"/>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buFontTx/>
              <a:buNone/>
            </a:pPr>
            <a:r>
              <a:rPr lang="fr-FR" altLang="fr-FR"/>
              <a:t> N° joueur</a:t>
            </a:r>
          </a:p>
        </p:txBody>
      </p:sp>
      <p:pic>
        <p:nvPicPr>
          <p:cNvPr id="58375" name="Picture 15" descr="input-mouse-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39975" y="2786063"/>
            <a:ext cx="782638"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16" descr="pl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08175" y="2940050"/>
            <a:ext cx="5349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Rectangle 17"/>
          <p:cNvSpPr>
            <a:spLocks noChangeArrowheads="1"/>
          </p:cNvSpPr>
          <p:nvPr/>
        </p:nvSpPr>
        <p:spPr bwMode="auto">
          <a:xfrm>
            <a:off x="3203575" y="2925763"/>
            <a:ext cx="20161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5"/>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6"/>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7"/>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buFontTx/>
              <a:buNone/>
            </a:pPr>
            <a:r>
              <a:rPr lang="fr-FR" altLang="fr-FR"/>
              <a:t> N° joueur</a:t>
            </a:r>
          </a:p>
        </p:txBody>
      </p:sp>
      <p:sp>
        <p:nvSpPr>
          <p:cNvPr id="82953" name="Rectangle 19"/>
          <p:cNvSpPr>
            <a:spLocks noChangeArrowheads="1"/>
          </p:cNvSpPr>
          <p:nvPr/>
        </p:nvSpPr>
        <p:spPr bwMode="auto">
          <a:xfrm>
            <a:off x="5219700" y="2889250"/>
            <a:ext cx="2952750" cy="576263"/>
          </a:xfrm>
          <a:prstGeom prst="rect">
            <a:avLst/>
          </a:prstGeom>
          <a:noFill/>
          <a:ln>
            <a:noFill/>
          </a:ln>
          <a:extLst>
            <a:ext uri="{909E8E84-426E-40dd-AFC4-6F175D3DCCD1}"/>
            <a:ext uri="{91240B29-F687-4f45-9708-019B960494DF}"/>
          </a:extLst>
        </p:spPr>
        <p:txBody>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defRPr/>
            </a:pPr>
            <a:r>
              <a:rPr lang="fr-FR" altLang="fr-FR" sz="2800" b="1" dirty="0" smtClean="0">
                <a:solidFill>
                  <a:srgbClr val="1A3E71"/>
                </a:solidFill>
                <a:ea typeface="+mn-ea"/>
                <a:sym typeface="Wingdings" panose="05000000000000000000" pitchFamily="2" charset="2"/>
              </a:rPr>
              <a:t></a:t>
            </a:r>
            <a:r>
              <a:rPr lang="fr-FR" altLang="fr-FR" sz="2800" dirty="0" smtClean="0">
                <a:solidFill>
                  <a:srgbClr val="339966"/>
                </a:solidFill>
                <a:sym typeface="Wingdings" panose="05000000000000000000" pitchFamily="2" charset="2"/>
              </a:rPr>
              <a:t> </a:t>
            </a:r>
            <a:r>
              <a:rPr lang="fr-FR" altLang="fr-FR" sz="2800" dirty="0" smtClean="0">
                <a:sym typeface="Wingdings" panose="05000000000000000000" pitchFamily="2" charset="2"/>
              </a:rPr>
              <a:t>Exclusion</a:t>
            </a:r>
          </a:p>
        </p:txBody>
      </p:sp>
      <p:pic>
        <p:nvPicPr>
          <p:cNvPr id="58379" name="Picture 21" descr="The Letter E From a Black Computer Keyboard Banque d'images - 575582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16013" y="2781300"/>
            <a:ext cx="7508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Picture 22" descr="input-mouse-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39975" y="4046538"/>
            <a:ext cx="782638"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1" name="Picture 23" descr="pl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08175" y="4200525"/>
            <a:ext cx="5349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2" name="Rectangle 24"/>
          <p:cNvSpPr>
            <a:spLocks noChangeArrowheads="1"/>
          </p:cNvSpPr>
          <p:nvPr/>
        </p:nvSpPr>
        <p:spPr bwMode="auto">
          <a:xfrm>
            <a:off x="3203575" y="4184650"/>
            <a:ext cx="20891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5"/>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6"/>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7"/>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buFontTx/>
              <a:buNone/>
            </a:pPr>
            <a:r>
              <a:rPr lang="fr-FR" altLang="fr-FR"/>
              <a:t> N° joueur</a:t>
            </a:r>
          </a:p>
        </p:txBody>
      </p:sp>
      <p:sp>
        <p:nvSpPr>
          <p:cNvPr id="82958" name="Rectangle 25"/>
          <p:cNvSpPr>
            <a:spLocks noChangeArrowheads="1"/>
          </p:cNvSpPr>
          <p:nvPr/>
        </p:nvSpPr>
        <p:spPr bwMode="auto">
          <a:xfrm>
            <a:off x="5219700" y="4149725"/>
            <a:ext cx="3240088" cy="576263"/>
          </a:xfrm>
          <a:prstGeom prst="rect">
            <a:avLst/>
          </a:prstGeom>
          <a:noFill/>
          <a:ln>
            <a:noFill/>
          </a:ln>
          <a:extLst>
            <a:ext uri="{909E8E84-426E-40dd-AFC4-6F175D3DCCD1}"/>
            <a:ext uri="{91240B29-F687-4f45-9708-019B960494DF}"/>
          </a:extLst>
        </p:spPr>
        <p:txBody>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defRPr/>
            </a:pPr>
            <a:r>
              <a:rPr lang="fr-FR" altLang="fr-FR" sz="2800" b="1" dirty="0" smtClean="0">
                <a:solidFill>
                  <a:srgbClr val="1A3E71"/>
                </a:solidFill>
                <a:ea typeface="+mn-ea"/>
                <a:sym typeface="Wingdings" panose="05000000000000000000" pitchFamily="2" charset="2"/>
              </a:rPr>
              <a:t></a:t>
            </a:r>
            <a:r>
              <a:rPr lang="fr-FR" altLang="fr-FR" sz="2800" dirty="0" smtClean="0">
                <a:solidFill>
                  <a:srgbClr val="339966"/>
                </a:solidFill>
                <a:sym typeface="Wingdings" panose="05000000000000000000" pitchFamily="2" charset="2"/>
              </a:rPr>
              <a:t> </a:t>
            </a:r>
            <a:r>
              <a:rPr lang="fr-FR" altLang="fr-FR" sz="2800" dirty="0" smtClean="0">
                <a:sym typeface="Wingdings" panose="05000000000000000000" pitchFamily="2" charset="2"/>
              </a:rPr>
              <a:t>Disqualification</a:t>
            </a:r>
          </a:p>
        </p:txBody>
      </p:sp>
      <p:pic>
        <p:nvPicPr>
          <p:cNvPr id="58384" name="Picture 28" descr="The letter R from a black computer keyboard Banque d'images - 575584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16013" y="4040188"/>
            <a:ext cx="75088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5" name="Rectangle 40"/>
          <p:cNvSpPr>
            <a:spLocks noChangeArrowheads="1"/>
          </p:cNvSpPr>
          <p:nvPr/>
        </p:nvSpPr>
        <p:spPr bwMode="auto">
          <a:xfrm>
            <a:off x="-1189038" y="908050"/>
            <a:ext cx="8532813"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5"/>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6"/>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7"/>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endParaRPr lang="fr-FR" altLang="fr-FR" sz="3600" b="1"/>
          </a:p>
        </p:txBody>
      </p:sp>
      <p:sp>
        <p:nvSpPr>
          <p:cNvPr id="58386" name="Rectangle 2"/>
          <p:cNvSpPr>
            <a:spLocks noChangeArrowheads="1"/>
          </p:cNvSpPr>
          <p:nvPr/>
        </p:nvSpPr>
        <p:spPr bwMode="auto">
          <a:xfrm>
            <a:off x="900113" y="0"/>
            <a:ext cx="82438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5"/>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6"/>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7"/>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4000"/>
              <a:t>GDME : Raccourcis « clavier »</a:t>
            </a:r>
          </a:p>
        </p:txBody>
      </p:sp>
      <p:pic>
        <p:nvPicPr>
          <p:cNvPr id="58387" name="Image 5"/>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0" y="0"/>
            <a:ext cx="7858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8" name="Image 1"/>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00113" y="627063"/>
            <a:ext cx="8243887"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idx="4294967295"/>
          </p:nvPr>
        </p:nvSpPr>
        <p:spPr>
          <a:xfrm>
            <a:off x="4959350" y="2017713"/>
            <a:ext cx="3860800" cy="619125"/>
          </a:xfrm>
        </p:spPr>
        <p:txBody>
          <a:bodyPr/>
          <a:lstStyle/>
          <a:p>
            <a:pPr eaLnBrk="1" hangingPunct="1">
              <a:buFontTx/>
              <a:buNone/>
            </a:pPr>
            <a:r>
              <a:rPr lang="fr-FR" altLang="fr-FR" b="1" smtClean="0">
                <a:solidFill>
                  <a:srgbClr val="1A3E71"/>
                </a:solidFill>
                <a:sym typeface="Wingdings" panose="05000000000000000000" pitchFamily="2" charset="2"/>
              </a:rPr>
              <a:t></a:t>
            </a:r>
            <a:r>
              <a:rPr lang="fr-FR" altLang="fr-FR" smtClean="0">
                <a:solidFill>
                  <a:srgbClr val="339966"/>
                </a:solidFill>
                <a:sym typeface="Wingdings" panose="05000000000000000000" pitchFamily="2" charset="2"/>
              </a:rPr>
              <a:t> </a:t>
            </a:r>
            <a:r>
              <a:rPr lang="fr-FR" altLang="fr-FR" smtClean="0">
                <a:sym typeface="Wingdings" panose="05000000000000000000" pitchFamily="2" charset="2"/>
              </a:rPr>
              <a:t>Arrêt du GB</a:t>
            </a:r>
          </a:p>
        </p:txBody>
      </p:sp>
      <p:pic>
        <p:nvPicPr>
          <p:cNvPr id="59395" name="Picture 4" descr="input-mouse-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65300" y="1881188"/>
            <a:ext cx="782638"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5" descr="pl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33500" y="2035175"/>
            <a:ext cx="5349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Rectangle 6"/>
          <p:cNvSpPr>
            <a:spLocks noChangeArrowheads="1"/>
          </p:cNvSpPr>
          <p:nvPr/>
        </p:nvSpPr>
        <p:spPr bwMode="auto">
          <a:xfrm>
            <a:off x="2628900" y="2020888"/>
            <a:ext cx="22669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4"/>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6"/>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buFontTx/>
              <a:buNone/>
            </a:pPr>
            <a:r>
              <a:rPr lang="fr-FR" altLang="fr-FR"/>
              <a:t> N° joueur</a:t>
            </a:r>
          </a:p>
        </p:txBody>
      </p:sp>
      <p:pic>
        <p:nvPicPr>
          <p:cNvPr id="59398" name="Picture 7" descr="input-mouse-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65300" y="3106738"/>
            <a:ext cx="782638"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8" descr="pl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33500" y="3260725"/>
            <a:ext cx="5349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0" name="Rectangle 9"/>
          <p:cNvSpPr>
            <a:spLocks noChangeArrowheads="1"/>
          </p:cNvSpPr>
          <p:nvPr/>
        </p:nvSpPr>
        <p:spPr bwMode="auto">
          <a:xfrm>
            <a:off x="2628900" y="3246438"/>
            <a:ext cx="22669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4"/>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6"/>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buFontTx/>
              <a:buNone/>
            </a:pPr>
            <a:r>
              <a:rPr lang="fr-FR" altLang="fr-FR"/>
              <a:t> N° joueur</a:t>
            </a:r>
          </a:p>
        </p:txBody>
      </p:sp>
      <p:sp>
        <p:nvSpPr>
          <p:cNvPr id="83976" name="Rectangle 10"/>
          <p:cNvSpPr>
            <a:spLocks noChangeArrowheads="1"/>
          </p:cNvSpPr>
          <p:nvPr/>
        </p:nvSpPr>
        <p:spPr bwMode="auto">
          <a:xfrm>
            <a:off x="4895850" y="3209925"/>
            <a:ext cx="3816350" cy="576263"/>
          </a:xfrm>
          <a:prstGeom prst="rect">
            <a:avLst/>
          </a:prstGeom>
          <a:noFill/>
          <a:ln>
            <a:noFill/>
          </a:ln>
          <a:extLst>
            <a:ext uri="{909E8E84-426E-40dd-AFC4-6F175D3DCCD1}"/>
            <a:ext uri="{91240B29-F687-4f45-9708-019B960494DF}"/>
          </a:extLst>
        </p:spPr>
        <p:txBody>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defRPr/>
            </a:pPr>
            <a:r>
              <a:rPr lang="fr-FR" altLang="fr-FR" sz="2800" b="1" dirty="0" smtClean="0">
                <a:solidFill>
                  <a:srgbClr val="1A3E71"/>
                </a:solidFill>
                <a:ea typeface="+mn-ea"/>
                <a:sym typeface="Wingdings" panose="05000000000000000000" pitchFamily="2" charset="2"/>
              </a:rPr>
              <a:t></a:t>
            </a:r>
            <a:r>
              <a:rPr lang="fr-FR" altLang="fr-FR" sz="2800" dirty="0" smtClean="0">
                <a:solidFill>
                  <a:srgbClr val="339966"/>
                </a:solidFill>
                <a:sym typeface="Wingdings" panose="05000000000000000000" pitchFamily="2" charset="2"/>
              </a:rPr>
              <a:t> </a:t>
            </a:r>
            <a:r>
              <a:rPr lang="fr-FR" altLang="fr-FR" sz="2800" dirty="0" smtClean="0">
                <a:sym typeface="Wingdings" panose="05000000000000000000" pitchFamily="2" charset="2"/>
              </a:rPr>
              <a:t>But</a:t>
            </a:r>
          </a:p>
        </p:txBody>
      </p:sp>
      <p:pic>
        <p:nvPicPr>
          <p:cNvPr id="59402" name="Picture 12" descr="input-mouse-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65300" y="4367213"/>
            <a:ext cx="782638"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Picture 13" descr="pl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33500" y="4521200"/>
            <a:ext cx="5349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4" name="Rectangle 14"/>
          <p:cNvSpPr>
            <a:spLocks noChangeArrowheads="1"/>
          </p:cNvSpPr>
          <p:nvPr/>
        </p:nvSpPr>
        <p:spPr bwMode="auto">
          <a:xfrm>
            <a:off x="2628900" y="4505325"/>
            <a:ext cx="22669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4"/>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6"/>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buFontTx/>
              <a:buNone/>
            </a:pPr>
            <a:r>
              <a:rPr lang="fr-FR" altLang="fr-FR"/>
              <a:t> N° joueur</a:t>
            </a:r>
          </a:p>
        </p:txBody>
      </p:sp>
      <p:sp>
        <p:nvSpPr>
          <p:cNvPr id="83980" name="Rectangle 15"/>
          <p:cNvSpPr>
            <a:spLocks noChangeArrowheads="1"/>
          </p:cNvSpPr>
          <p:nvPr/>
        </p:nvSpPr>
        <p:spPr bwMode="auto">
          <a:xfrm>
            <a:off x="4895850" y="4470400"/>
            <a:ext cx="3816350" cy="576263"/>
          </a:xfrm>
          <a:prstGeom prst="rect">
            <a:avLst/>
          </a:prstGeom>
          <a:noFill/>
          <a:ln>
            <a:noFill/>
          </a:ln>
          <a:extLst>
            <a:ext uri="{909E8E84-426E-40dd-AFC4-6F175D3DCCD1}"/>
            <a:ext uri="{91240B29-F687-4f45-9708-019B960494DF}"/>
          </a:extLst>
        </p:spPr>
        <p:txBody>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defRPr/>
            </a:pPr>
            <a:r>
              <a:rPr lang="fr-FR" altLang="fr-FR" sz="2800" b="1" dirty="0" smtClean="0">
                <a:solidFill>
                  <a:srgbClr val="1A3E71"/>
                </a:solidFill>
                <a:ea typeface="+mn-ea"/>
                <a:sym typeface="Wingdings" panose="05000000000000000000" pitchFamily="2" charset="2"/>
              </a:rPr>
              <a:t></a:t>
            </a:r>
            <a:r>
              <a:rPr lang="fr-FR" altLang="fr-FR" sz="2800" dirty="0" smtClean="0">
                <a:solidFill>
                  <a:srgbClr val="339966"/>
                </a:solidFill>
                <a:sym typeface="Wingdings" panose="05000000000000000000" pitchFamily="2" charset="2"/>
              </a:rPr>
              <a:t> </a:t>
            </a:r>
            <a:r>
              <a:rPr lang="fr-FR" altLang="fr-FR" sz="2800" dirty="0" smtClean="0">
                <a:sym typeface="Wingdings" panose="05000000000000000000" pitchFamily="2" charset="2"/>
              </a:rPr>
              <a:t>But sur 7m</a:t>
            </a:r>
          </a:p>
        </p:txBody>
      </p:sp>
      <p:pic>
        <p:nvPicPr>
          <p:cNvPr id="59406" name="Picture 19" descr="The Letter A From a Black Computer Keyboard Banque d'images - 575582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1338" y="1878013"/>
            <a:ext cx="7048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7" name="Picture 21" descr="The Letter B From a Black Computer Keyboard Banque d'images - 575584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96888" y="3173413"/>
            <a:ext cx="76358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8" name="Picture 23" descr="La lettre P à partir d'un clavier d'ordinateur noir Banque d'images - 5755849"/>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68313" y="4397375"/>
            <a:ext cx="7921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4" name="Rectangle 24"/>
          <p:cNvSpPr>
            <a:spLocks noChangeArrowheads="1"/>
          </p:cNvSpPr>
          <p:nvPr/>
        </p:nvSpPr>
        <p:spPr bwMode="auto">
          <a:xfrm>
            <a:off x="4895850" y="941388"/>
            <a:ext cx="3816350" cy="576262"/>
          </a:xfrm>
          <a:prstGeom prst="rect">
            <a:avLst/>
          </a:prstGeom>
          <a:noFill/>
          <a:ln>
            <a:noFill/>
          </a:ln>
          <a:extLst>
            <a:ext uri="{909E8E84-426E-40dd-AFC4-6F175D3DCCD1}"/>
            <a:ext uri="{91240B29-F687-4f45-9708-019B960494DF}"/>
          </a:extLst>
        </p:spPr>
        <p:txBody>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defRPr/>
            </a:pPr>
            <a:r>
              <a:rPr lang="fr-FR" altLang="fr-FR" sz="2800" b="1" dirty="0" smtClean="0">
                <a:solidFill>
                  <a:srgbClr val="1A3E71"/>
                </a:solidFill>
                <a:ea typeface="+mn-ea"/>
                <a:sym typeface="Wingdings" panose="05000000000000000000" pitchFamily="2" charset="2"/>
              </a:rPr>
              <a:t></a:t>
            </a:r>
            <a:r>
              <a:rPr lang="fr-FR" altLang="fr-FR" sz="2800" dirty="0" smtClean="0">
                <a:solidFill>
                  <a:srgbClr val="339966"/>
                </a:solidFill>
                <a:sym typeface="Wingdings" panose="05000000000000000000" pitchFamily="2" charset="2"/>
              </a:rPr>
              <a:t> </a:t>
            </a:r>
            <a:r>
              <a:rPr lang="fr-FR" altLang="fr-FR" sz="2800" dirty="0" smtClean="0">
                <a:sym typeface="Wingdings" panose="05000000000000000000" pitchFamily="2" charset="2"/>
              </a:rPr>
              <a:t>Tir sans but</a:t>
            </a:r>
          </a:p>
        </p:txBody>
      </p:sp>
      <p:pic>
        <p:nvPicPr>
          <p:cNvPr id="59410" name="Picture 25" descr="input-mouse-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65300" y="838200"/>
            <a:ext cx="782638"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1" name="Picture 26" descr="pl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33500" y="992188"/>
            <a:ext cx="5349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2" name="Rectangle 27"/>
          <p:cNvSpPr>
            <a:spLocks noChangeArrowheads="1"/>
          </p:cNvSpPr>
          <p:nvPr/>
        </p:nvSpPr>
        <p:spPr bwMode="auto">
          <a:xfrm>
            <a:off x="2628900" y="977900"/>
            <a:ext cx="22669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4"/>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6"/>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buFontTx/>
              <a:buNone/>
            </a:pPr>
            <a:r>
              <a:rPr lang="fr-FR" altLang="fr-FR"/>
              <a:t> N° joueur</a:t>
            </a:r>
          </a:p>
        </p:txBody>
      </p:sp>
      <p:pic>
        <p:nvPicPr>
          <p:cNvPr id="59413" name="Picture 30" descr="The letter T from a black computer keyboard Banque d'images - 575585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68313" y="796925"/>
            <a:ext cx="7508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9" name="Rectangle 32"/>
          <p:cNvSpPr>
            <a:spLocks noChangeArrowheads="1"/>
          </p:cNvSpPr>
          <p:nvPr/>
        </p:nvSpPr>
        <p:spPr bwMode="auto">
          <a:xfrm>
            <a:off x="4859338" y="5694363"/>
            <a:ext cx="4176712" cy="576262"/>
          </a:xfrm>
          <a:prstGeom prst="rect">
            <a:avLst/>
          </a:prstGeom>
          <a:noFill/>
          <a:ln>
            <a:noFill/>
          </a:ln>
          <a:extLst>
            <a:ext uri="{909E8E84-426E-40dd-AFC4-6F175D3DCCD1}"/>
            <a:ext uri="{91240B29-F687-4f45-9708-019B960494DF}"/>
          </a:extLst>
        </p:spPr>
        <p:txBody>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defRPr/>
            </a:pPr>
            <a:r>
              <a:rPr lang="fr-FR" altLang="fr-FR" sz="2800" b="1" dirty="0" smtClean="0">
                <a:solidFill>
                  <a:srgbClr val="1A3E71"/>
                </a:solidFill>
                <a:ea typeface="+mn-ea"/>
                <a:sym typeface="Wingdings" panose="05000000000000000000" pitchFamily="2" charset="2"/>
              </a:rPr>
              <a:t></a:t>
            </a:r>
            <a:r>
              <a:rPr lang="fr-FR" altLang="fr-FR" sz="2800" dirty="0" smtClean="0">
                <a:solidFill>
                  <a:srgbClr val="339966"/>
                </a:solidFill>
                <a:sym typeface="Wingdings" panose="05000000000000000000" pitchFamily="2" charset="2"/>
              </a:rPr>
              <a:t> </a:t>
            </a:r>
            <a:r>
              <a:rPr lang="fr-FR" altLang="fr-FR" sz="2800" dirty="0" smtClean="0">
                <a:sym typeface="Wingdings" panose="05000000000000000000" pitchFamily="2" charset="2"/>
              </a:rPr>
              <a:t>Start / Stop du chrono</a:t>
            </a:r>
          </a:p>
        </p:txBody>
      </p:sp>
      <p:pic>
        <p:nvPicPr>
          <p:cNvPr id="59415" name="Picture 34" descr="La touche espace du clavie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41338" y="5405438"/>
            <a:ext cx="2592387"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6" name="Image 5"/>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7" name="Rectangle 4"/>
          <p:cNvSpPr>
            <a:spLocks noChangeArrowheads="1"/>
          </p:cNvSpPr>
          <p:nvPr/>
        </p:nvSpPr>
        <p:spPr bwMode="auto">
          <a:xfrm>
            <a:off x="5580112" y="39787"/>
            <a:ext cx="34925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4"/>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6"/>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GDME</a:t>
            </a:r>
          </a:p>
          <a:p>
            <a:pPr algn="r" eaLnBrk="1" hangingPunct="1">
              <a:spcBef>
                <a:spcPct val="0"/>
              </a:spcBef>
              <a:buFontTx/>
              <a:buNone/>
            </a:pPr>
            <a:r>
              <a:rPr lang="fr-FR" altLang="fr-FR" sz="1800" b="1" dirty="0">
                <a:solidFill>
                  <a:srgbClr val="1A3E71"/>
                </a:solidFill>
              </a:rPr>
              <a:t>Raccourcis Clavier</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Grp="1" noChangeArrowheads="1"/>
          </p:cNvSpPr>
          <p:nvPr>
            <p:ph type="body" idx="4294967295"/>
          </p:nvPr>
        </p:nvSpPr>
        <p:spPr>
          <a:xfrm>
            <a:off x="601663" y="982663"/>
            <a:ext cx="7866062" cy="5038725"/>
          </a:xfrm>
        </p:spPr>
        <p:txBody>
          <a:bodyPr/>
          <a:lstStyle/>
          <a:p>
            <a:pPr marL="355600" indent="-355600" eaLnBrk="1" hangingPunct="1"/>
            <a:r>
              <a:rPr lang="fr-FR" altLang="fr-FR" dirty="0" smtClean="0"/>
              <a:t>Les juges arbitres, les officiels d'équipes (éventuellement), le Secrétaire, le Chronométreur, devront se retrouver pour finaliser la FDME</a:t>
            </a:r>
          </a:p>
          <a:p>
            <a:pPr marL="355600" indent="-355600" algn="just" eaLnBrk="1" hangingPunct="1"/>
            <a:r>
              <a:rPr lang="fr-FR" altLang="fr-FR" dirty="0" smtClean="0"/>
              <a:t>Ils confirmeront les informations de la feuille de table :</a:t>
            </a:r>
          </a:p>
          <a:p>
            <a:pPr marL="722313" lvl="1" indent="-366713" algn="just" eaLnBrk="1" hangingPunct="1"/>
            <a:r>
              <a:rPr lang="fr-FR" altLang="fr-FR" dirty="0" smtClean="0">
                <a:ea typeface="Arial" panose="020B0604020202020204" pitchFamily="34" charset="0"/>
              </a:rPr>
              <a:t>Score à la mi-temps </a:t>
            </a:r>
          </a:p>
          <a:p>
            <a:pPr marL="722313" lvl="1" indent="-366713" algn="just" eaLnBrk="1" hangingPunct="1"/>
            <a:r>
              <a:rPr lang="fr-FR" altLang="fr-FR" dirty="0" smtClean="0">
                <a:ea typeface="Arial" panose="020B0604020202020204" pitchFamily="34" charset="0"/>
              </a:rPr>
              <a:t>Score final</a:t>
            </a:r>
          </a:p>
          <a:p>
            <a:pPr marL="722313" lvl="1" indent="-366713" algn="just" eaLnBrk="1" hangingPunct="1"/>
            <a:r>
              <a:rPr lang="fr-FR" altLang="fr-FR" dirty="0" smtClean="0">
                <a:ea typeface="Arial" panose="020B0604020202020204" pitchFamily="34" charset="0"/>
              </a:rPr>
              <a:t>Les buteurs</a:t>
            </a:r>
          </a:p>
          <a:p>
            <a:pPr marL="722313" lvl="1" indent="-366713" algn="just" eaLnBrk="1" hangingPunct="1"/>
            <a:r>
              <a:rPr lang="fr-FR" altLang="fr-FR" dirty="0" smtClean="0">
                <a:ea typeface="Arial" panose="020B0604020202020204" pitchFamily="34" charset="0"/>
              </a:rPr>
              <a:t>Les 7m</a:t>
            </a:r>
          </a:p>
          <a:p>
            <a:pPr marL="722313" lvl="1" indent="-366713" algn="just" eaLnBrk="1" hangingPunct="1"/>
            <a:r>
              <a:rPr lang="fr-FR" altLang="fr-FR" dirty="0" smtClean="0">
                <a:ea typeface="Arial" panose="020B0604020202020204" pitchFamily="34" charset="0"/>
              </a:rPr>
              <a:t>Les sanctions disciplinaires</a:t>
            </a:r>
          </a:p>
        </p:txBody>
      </p:sp>
      <p:sp>
        <p:nvSpPr>
          <p:cNvPr id="60419" name="Rectangle 2"/>
          <p:cNvSpPr>
            <a:spLocks noChangeArrowheads="1"/>
          </p:cNvSpPr>
          <p:nvPr/>
        </p:nvSpPr>
        <p:spPr bwMode="auto">
          <a:xfrm>
            <a:off x="900113" y="0"/>
            <a:ext cx="82438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4000"/>
              <a:t>FDME : Après La Rencontre</a:t>
            </a:r>
          </a:p>
        </p:txBody>
      </p:sp>
      <p:pic>
        <p:nvPicPr>
          <p:cNvPr id="60420" name="Imag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7858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Image 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00113" y="627063"/>
            <a:ext cx="8243887"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p:cNvSpPr>
            <a:spLocks noGrp="1" noChangeArrowheads="1"/>
          </p:cNvSpPr>
          <p:nvPr>
            <p:ph type="body" idx="4294967295"/>
          </p:nvPr>
        </p:nvSpPr>
        <p:spPr>
          <a:xfrm>
            <a:off x="323850" y="763588"/>
            <a:ext cx="8208963" cy="1873250"/>
          </a:xfrm>
        </p:spPr>
        <p:txBody>
          <a:bodyPr/>
          <a:lstStyle/>
          <a:p>
            <a:pPr eaLnBrk="1" hangingPunct="1"/>
            <a:r>
              <a:rPr lang="fr-FR" altLang="fr-FR" smtClean="0"/>
              <a:t>Les juges arbitres débloqueront la FDME </a:t>
            </a:r>
          </a:p>
          <a:p>
            <a:pPr marL="722313" lvl="1" indent="-366713" eaLnBrk="1" hangingPunct="1"/>
            <a:r>
              <a:rPr lang="fr-FR" altLang="fr-FR" smtClean="0">
                <a:ea typeface="Arial" panose="020B0604020202020204" pitchFamily="34" charset="0"/>
              </a:rPr>
              <a:t>Soit en insérant la clef USB de signature</a:t>
            </a:r>
          </a:p>
          <a:p>
            <a:pPr marL="722313" lvl="1" indent="-366713" eaLnBrk="1" hangingPunct="1"/>
            <a:r>
              <a:rPr lang="fr-FR" altLang="fr-FR" smtClean="0">
                <a:ea typeface="Arial" panose="020B0604020202020204" pitchFamily="34" charset="0"/>
              </a:rPr>
              <a:t>Soit en saisissant le mot de passe</a:t>
            </a:r>
          </a:p>
          <a:p>
            <a:pPr marL="722313" lvl="1" indent="-366713" eaLnBrk="1" hangingPunct="1"/>
            <a:r>
              <a:rPr lang="fr-FR" altLang="fr-FR" smtClean="0">
                <a:ea typeface="Arial" panose="020B0604020202020204" pitchFamily="34" charset="0"/>
              </a:rPr>
              <a:t>Cliquer sur : Annulation de signature</a:t>
            </a:r>
          </a:p>
        </p:txBody>
      </p:sp>
      <p:pic>
        <p:nvPicPr>
          <p:cNvPr id="61443" name="Image 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550" y="2997200"/>
            <a:ext cx="3109913"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Image 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11863" y="2781300"/>
            <a:ext cx="2654300"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AutoShape 13"/>
          <p:cNvSpPr>
            <a:spLocks noChangeArrowheads="1"/>
          </p:cNvSpPr>
          <p:nvPr/>
        </p:nvSpPr>
        <p:spPr bwMode="auto">
          <a:xfrm>
            <a:off x="4067175" y="5084763"/>
            <a:ext cx="1871663" cy="360362"/>
          </a:xfrm>
          <a:prstGeom prst="rightArrow">
            <a:avLst>
              <a:gd name="adj1" fmla="val 50000"/>
              <a:gd name="adj2" fmla="val 129846"/>
            </a:avLst>
          </a:prstGeom>
          <a:solidFill>
            <a:srgbClr val="008000"/>
          </a:solidFill>
          <a:ln w="9525">
            <a:solidFill>
              <a:schemeClr val="tx1"/>
            </a:solidFill>
            <a:miter lim="800000"/>
            <a:headEnd/>
            <a:tailEnd/>
          </a:ln>
        </p:spPr>
        <p:txBody>
          <a:bodyPr wrap="none" anchor="ctr"/>
          <a:lstStyle>
            <a:lvl1pPr>
              <a:spcBef>
                <a:spcPct val="20000"/>
              </a:spcBef>
              <a:buBlip>
                <a:blip r:embed="rId4"/>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6"/>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pic>
        <p:nvPicPr>
          <p:cNvPr id="61446" name="Image 5"/>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Rectangle 4"/>
          <p:cNvSpPr>
            <a:spLocks noChangeArrowheads="1"/>
          </p:cNvSpPr>
          <p:nvPr/>
        </p:nvSpPr>
        <p:spPr bwMode="auto">
          <a:xfrm>
            <a:off x="5580112" y="73124"/>
            <a:ext cx="349250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4"/>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6"/>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FDME</a:t>
            </a:r>
          </a:p>
          <a:p>
            <a:pPr algn="r" eaLnBrk="1" hangingPunct="1">
              <a:spcBef>
                <a:spcPct val="0"/>
              </a:spcBef>
              <a:buFontTx/>
              <a:buNone/>
            </a:pPr>
            <a:r>
              <a:rPr lang="fr-FR" altLang="fr-FR" sz="1800" b="1" dirty="0">
                <a:solidFill>
                  <a:srgbClr val="1A3E71"/>
                </a:solidFill>
              </a:rPr>
              <a:t>Après La rencontre</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p:cNvSpPr>
            <a:spLocks noGrp="1" noChangeArrowheads="1"/>
          </p:cNvSpPr>
          <p:nvPr>
            <p:ph type="body" idx="4294967295"/>
          </p:nvPr>
        </p:nvSpPr>
        <p:spPr>
          <a:xfrm>
            <a:off x="179512" y="669925"/>
            <a:ext cx="8784976" cy="3384550"/>
          </a:xfrm>
        </p:spPr>
        <p:txBody>
          <a:bodyPr/>
          <a:lstStyle/>
          <a:p>
            <a:pPr eaLnBrk="1" hangingPunct="1"/>
            <a:r>
              <a:rPr lang="fr-FR" altLang="fr-FR" dirty="0" smtClean="0"/>
              <a:t>La FDME sera complétée par l'import de la GDME :</a:t>
            </a:r>
          </a:p>
          <a:p>
            <a:pPr eaLnBrk="1" hangingPunct="1">
              <a:buFontTx/>
              <a:buNone/>
            </a:pPr>
            <a:r>
              <a:rPr lang="fr-FR" altLang="fr-FR" b="1" dirty="0" smtClean="0">
                <a:solidFill>
                  <a:srgbClr val="1A3E71"/>
                </a:solidFill>
                <a:sym typeface="Wingdings" panose="05000000000000000000" pitchFamily="2" charset="2"/>
              </a:rPr>
              <a:t></a:t>
            </a:r>
            <a:r>
              <a:rPr lang="fr-FR" altLang="fr-FR" dirty="0" smtClean="0">
                <a:solidFill>
                  <a:srgbClr val="339966"/>
                </a:solidFill>
                <a:sym typeface="Wingdings" panose="05000000000000000000" pitchFamily="2" charset="2"/>
              </a:rPr>
              <a:t> </a:t>
            </a:r>
            <a:r>
              <a:rPr lang="fr-FR" altLang="fr-FR" dirty="0" smtClean="0"/>
              <a:t>Fermer la fenêtre de saisie de la GDME et cliquer sur le bouton </a:t>
            </a:r>
            <a:r>
              <a:rPr lang="fr-FR" altLang="fr-FR" dirty="0" smtClean="0">
                <a:solidFill>
                  <a:srgbClr val="FF0000"/>
                </a:solidFill>
              </a:rPr>
              <a:t>IMPORT  TABLE</a:t>
            </a:r>
            <a:r>
              <a:rPr lang="fr-FR" altLang="fr-FR" dirty="0" smtClean="0"/>
              <a:t> :</a:t>
            </a:r>
          </a:p>
        </p:txBody>
      </p:sp>
      <p:pic>
        <p:nvPicPr>
          <p:cNvPr id="62467" name="Imag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9552" y="2094929"/>
            <a:ext cx="63373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6"/>
          <p:cNvSpPr txBox="1">
            <a:spLocks noChangeArrowheads="1"/>
          </p:cNvSpPr>
          <p:nvPr/>
        </p:nvSpPr>
        <p:spPr bwMode="auto">
          <a:xfrm>
            <a:off x="323528" y="4221088"/>
            <a:ext cx="8640960" cy="233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6088" indent="-446088">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 typeface="Wingdings" panose="05000000000000000000" pitchFamily="2" charset="2"/>
              <a:buChar char="è"/>
            </a:pPr>
            <a:r>
              <a:rPr lang="fr-FR" altLang="fr-FR" dirty="0" smtClean="0"/>
              <a:t>Les </a:t>
            </a:r>
            <a:r>
              <a:rPr lang="fr-FR" altLang="fr-FR" dirty="0"/>
              <a:t>buts et sanctions sont reportés directement dans la </a:t>
            </a:r>
            <a:r>
              <a:rPr lang="fr-FR" altLang="fr-FR" dirty="0" smtClean="0"/>
              <a:t>FDME</a:t>
            </a:r>
          </a:p>
          <a:p>
            <a:pPr marL="0" indent="0">
              <a:buNone/>
            </a:pPr>
            <a:r>
              <a:rPr lang="fr-FR" b="1" dirty="0" smtClean="0">
                <a:solidFill>
                  <a:srgbClr val="FF0000"/>
                </a:solidFill>
                <a:sym typeface="Wingdings" panose="05000000000000000000" pitchFamily="2" charset="2"/>
              </a:rPr>
              <a:t> </a:t>
            </a:r>
            <a:r>
              <a:rPr lang="fr-FR" b="1" dirty="0" smtClean="0"/>
              <a:t>Cas particuliers : </a:t>
            </a:r>
            <a:r>
              <a:rPr lang="fr-FR" dirty="0" smtClean="0"/>
              <a:t>Lors </a:t>
            </a:r>
            <a:r>
              <a:rPr lang="fr-FR" dirty="0"/>
              <a:t>du </a:t>
            </a:r>
            <a:r>
              <a:rPr lang="fr-FR" dirty="0" err="1"/>
              <a:t>réimport</a:t>
            </a:r>
            <a:r>
              <a:rPr lang="fr-FR" dirty="0"/>
              <a:t>, Alerte si la feuille de match a été modifiée (changement de numéro de joueurs, ou </a:t>
            </a:r>
            <a:r>
              <a:rPr lang="fr-FR" dirty="0" smtClean="0"/>
              <a:t>joueurs supprimés</a:t>
            </a:r>
            <a:r>
              <a:rPr lang="fr-FR" b="1" dirty="0" smtClean="0"/>
              <a:t>)</a:t>
            </a:r>
            <a:r>
              <a:rPr lang="fr-FR" altLang="fr-FR" dirty="0" smtClean="0"/>
              <a:t> </a:t>
            </a:r>
            <a:endParaRPr lang="fr-FR" altLang="fr-FR" dirty="0"/>
          </a:p>
        </p:txBody>
      </p:sp>
      <p:pic>
        <p:nvPicPr>
          <p:cNvPr id="62469" name="Imag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Rectangle 4"/>
          <p:cNvSpPr>
            <a:spLocks noChangeArrowheads="1"/>
          </p:cNvSpPr>
          <p:nvPr/>
        </p:nvSpPr>
        <p:spPr bwMode="auto">
          <a:xfrm>
            <a:off x="5580112" y="72678"/>
            <a:ext cx="3492500" cy="57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FDME</a:t>
            </a:r>
          </a:p>
          <a:p>
            <a:pPr algn="r" eaLnBrk="1" hangingPunct="1">
              <a:spcBef>
                <a:spcPct val="0"/>
              </a:spcBef>
              <a:buFontTx/>
              <a:buNone/>
            </a:pPr>
            <a:r>
              <a:rPr lang="fr-FR" altLang="fr-FR" sz="1800" b="1" dirty="0">
                <a:solidFill>
                  <a:srgbClr val="1A3E71"/>
                </a:solidFill>
              </a:rPr>
              <a:t>Après La rencontre</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Grp="1" noChangeArrowheads="1"/>
          </p:cNvSpPr>
          <p:nvPr>
            <p:ph type="body" idx="4294967295"/>
          </p:nvPr>
        </p:nvSpPr>
        <p:spPr>
          <a:xfrm>
            <a:off x="684213" y="836613"/>
            <a:ext cx="8064500" cy="3384550"/>
          </a:xfrm>
        </p:spPr>
        <p:txBody>
          <a:bodyPr/>
          <a:lstStyle/>
          <a:p>
            <a:pPr eaLnBrk="1" hangingPunct="1"/>
            <a:r>
              <a:rPr lang="fr-FR" altLang="fr-FR" smtClean="0"/>
              <a:t>Il peut arriver que l’import soit défectueux et que les buts et sanctions ne s’importent pas correctement</a:t>
            </a:r>
          </a:p>
          <a:p>
            <a:pPr eaLnBrk="1" hangingPunct="1"/>
            <a:r>
              <a:rPr lang="fr-FR" altLang="fr-FR" smtClean="0"/>
              <a:t>Dans ce cas : il suffit généralement :</a:t>
            </a:r>
          </a:p>
          <a:p>
            <a:pPr lvl="1" eaLnBrk="1" hangingPunct="1"/>
            <a:r>
              <a:rPr lang="fr-FR" altLang="fr-FR" smtClean="0">
                <a:ea typeface="Arial" panose="020B0604020202020204" pitchFamily="34" charset="0"/>
              </a:rPr>
              <a:t>De rouvrir la feuille de table</a:t>
            </a:r>
          </a:p>
          <a:p>
            <a:pPr lvl="1" eaLnBrk="1" hangingPunct="1"/>
            <a:r>
              <a:rPr lang="fr-FR" altLang="fr-FR" smtClean="0">
                <a:ea typeface="Arial" panose="020B0604020202020204" pitchFamily="34" charset="0"/>
              </a:rPr>
              <a:t>De la refermer</a:t>
            </a:r>
          </a:p>
          <a:p>
            <a:pPr lvl="1" eaLnBrk="1" hangingPunct="1"/>
            <a:r>
              <a:rPr lang="fr-FR" altLang="fr-FR" smtClean="0">
                <a:ea typeface="Arial" panose="020B0604020202020204" pitchFamily="34" charset="0"/>
              </a:rPr>
              <a:t>Puis de la réimporter</a:t>
            </a:r>
          </a:p>
        </p:txBody>
      </p:sp>
      <p:pic>
        <p:nvPicPr>
          <p:cNvPr id="63491" name="Imag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Rectangle 4"/>
          <p:cNvSpPr>
            <a:spLocks noChangeArrowheads="1"/>
          </p:cNvSpPr>
          <p:nvPr/>
        </p:nvSpPr>
        <p:spPr bwMode="auto">
          <a:xfrm>
            <a:off x="5580112" y="72008"/>
            <a:ext cx="3492500" cy="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FDME</a:t>
            </a:r>
          </a:p>
          <a:p>
            <a:pPr algn="r" eaLnBrk="1" hangingPunct="1">
              <a:spcBef>
                <a:spcPct val="0"/>
              </a:spcBef>
              <a:buFontTx/>
              <a:buNone/>
            </a:pPr>
            <a:r>
              <a:rPr lang="fr-FR" altLang="fr-FR" sz="1800" b="1" dirty="0">
                <a:solidFill>
                  <a:srgbClr val="1A3E71"/>
                </a:solidFill>
              </a:rPr>
              <a:t>Après La rencontre</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ZoneTexte 1"/>
          <p:cNvSpPr txBox="1">
            <a:spLocks noChangeArrowheads="1"/>
          </p:cNvSpPr>
          <p:nvPr/>
        </p:nvSpPr>
        <p:spPr bwMode="auto">
          <a:xfrm>
            <a:off x="611188" y="981075"/>
            <a:ext cx="76327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just" eaLnBrk="1" hangingPunct="1"/>
            <a:r>
              <a:rPr lang="fr-FR" altLang="fr-FR"/>
              <a:t>Les officiels Visiteur et Recevant devront spécifier les éventuels blessés, le secrétaire complètera la FDME</a:t>
            </a:r>
          </a:p>
          <a:p>
            <a:pPr algn="just" eaLnBrk="1" hangingPunct="1"/>
            <a:endParaRPr lang="fr-FR" altLang="fr-FR" sz="500"/>
          </a:p>
          <a:p>
            <a:pPr algn="just" eaLnBrk="1" hangingPunct="1"/>
            <a:endParaRPr lang="fr-FR" altLang="fr-FR" sz="500"/>
          </a:p>
          <a:p>
            <a:pPr algn="just" eaLnBrk="1" hangingPunct="1"/>
            <a:endParaRPr lang="fr-FR" altLang="fr-FR" sz="500"/>
          </a:p>
          <a:p>
            <a:pPr algn="just" eaLnBrk="1" hangingPunct="1"/>
            <a:r>
              <a:rPr lang="fr-FR" altLang="fr-FR"/>
              <a:t>Si une réclamation est </a:t>
            </a:r>
            <a:r>
              <a:rPr lang="fr-FR" altLang="fr-FR">
                <a:solidFill>
                  <a:srgbClr val="000000"/>
                </a:solidFill>
              </a:rPr>
              <a:t>confirmée par un des officiels responsables d'équipe, les juges arbitres écriront la réclamation sous la dictée de l'officiel responsable plaignant et en présence de l'officiel responsable adverse.</a:t>
            </a:r>
          </a:p>
        </p:txBody>
      </p:sp>
      <p:pic>
        <p:nvPicPr>
          <p:cNvPr id="64515" name="Imag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4"/>
          <p:cNvSpPr>
            <a:spLocks noChangeArrowheads="1"/>
          </p:cNvSpPr>
          <p:nvPr/>
        </p:nvSpPr>
        <p:spPr bwMode="auto">
          <a:xfrm>
            <a:off x="5580112" y="72008"/>
            <a:ext cx="3492500" cy="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FDME</a:t>
            </a:r>
          </a:p>
          <a:p>
            <a:pPr algn="r" eaLnBrk="1" hangingPunct="1">
              <a:spcBef>
                <a:spcPct val="0"/>
              </a:spcBef>
              <a:buFontTx/>
              <a:buNone/>
            </a:pPr>
            <a:r>
              <a:rPr lang="fr-FR" altLang="fr-FR" sz="1800" b="1" dirty="0">
                <a:solidFill>
                  <a:srgbClr val="1A3E71"/>
                </a:solidFill>
              </a:rPr>
              <a:t>Après La rencontre</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Grp="1" noChangeArrowheads="1"/>
          </p:cNvSpPr>
          <p:nvPr>
            <p:ph type="body" idx="4294967295"/>
          </p:nvPr>
        </p:nvSpPr>
        <p:spPr>
          <a:xfrm>
            <a:off x="684213" y="765175"/>
            <a:ext cx="8135937" cy="5360988"/>
          </a:xfrm>
        </p:spPr>
        <p:txBody>
          <a:bodyPr/>
          <a:lstStyle/>
          <a:p>
            <a:pPr eaLnBrk="1" hangingPunct="1"/>
            <a:r>
              <a:rPr lang="fr-FR" altLang="fr-FR" smtClean="0"/>
              <a:t>Cliquez sur le signe en face du joueur</a:t>
            </a:r>
          </a:p>
          <a:p>
            <a:pPr eaLnBrk="1" hangingPunct="1"/>
            <a:r>
              <a:rPr lang="fr-FR" altLang="fr-FR" smtClean="0"/>
              <a:t>Une nouvelle page s'</a:t>
            </a:r>
            <a:r>
              <a:rPr lang="fr-FR" altLang="ja-JP" smtClean="0"/>
              <a:t>ouvre :</a:t>
            </a:r>
            <a:endParaRPr lang="fr-FR" altLang="fr-FR" smtClean="0"/>
          </a:p>
        </p:txBody>
      </p:sp>
      <p:pic>
        <p:nvPicPr>
          <p:cNvPr id="65539"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r="22789" b="-4012"/>
          <a:stretch>
            <a:fillRect/>
          </a:stretch>
        </p:blipFill>
        <p:spPr bwMode="auto">
          <a:xfrm>
            <a:off x="7164388" y="836613"/>
            <a:ext cx="7207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87450" y="1916113"/>
            <a:ext cx="723265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Rectangle 8"/>
          <p:cNvSpPr>
            <a:spLocks noChangeArrowheads="1"/>
          </p:cNvSpPr>
          <p:nvPr/>
        </p:nvSpPr>
        <p:spPr bwMode="auto">
          <a:xfrm>
            <a:off x="-1116013" y="1728788"/>
            <a:ext cx="8532813"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4"/>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6"/>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endParaRPr lang="fr-FR" altLang="fr-FR" sz="3600" b="1"/>
          </a:p>
        </p:txBody>
      </p:sp>
      <p:sp>
        <p:nvSpPr>
          <p:cNvPr id="65542" name="Rectangle 2"/>
          <p:cNvSpPr>
            <a:spLocks noChangeArrowheads="1"/>
          </p:cNvSpPr>
          <p:nvPr/>
        </p:nvSpPr>
        <p:spPr bwMode="auto">
          <a:xfrm>
            <a:off x="900113" y="0"/>
            <a:ext cx="82438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4"/>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6"/>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4000"/>
              <a:t>FDME : Saisie Blessures</a:t>
            </a:r>
          </a:p>
        </p:txBody>
      </p:sp>
      <p:pic>
        <p:nvPicPr>
          <p:cNvPr id="65543" name="Image 5"/>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0"/>
            <a:ext cx="7858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Image 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00113" y="627063"/>
            <a:ext cx="8243887"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ZoneTexte 1"/>
          <p:cNvSpPr txBox="1">
            <a:spLocks noChangeArrowheads="1"/>
          </p:cNvSpPr>
          <p:nvPr/>
        </p:nvSpPr>
        <p:spPr bwMode="auto">
          <a:xfrm>
            <a:off x="611188" y="981075"/>
            <a:ext cx="76327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just" eaLnBrk="1" hangingPunct="1"/>
            <a:r>
              <a:rPr lang="fr-FR" altLang="fr-FR" dirty="0" smtClean="0"/>
              <a:t>Un click sur la croix blessure permet de visualiser la ou les commotions saisies</a:t>
            </a:r>
            <a:endParaRPr lang="fr-FR" altLang="fr-FR" dirty="0">
              <a:solidFill>
                <a:srgbClr val="000000"/>
              </a:solidFill>
            </a:endParaRPr>
          </a:p>
        </p:txBody>
      </p:sp>
      <p:pic>
        <p:nvPicPr>
          <p:cNvPr id="64515" name="Imag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4"/>
          <p:cNvSpPr>
            <a:spLocks noChangeArrowheads="1"/>
          </p:cNvSpPr>
          <p:nvPr/>
        </p:nvSpPr>
        <p:spPr bwMode="auto">
          <a:xfrm>
            <a:off x="3707904" y="60647"/>
            <a:ext cx="5364088" cy="77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FDME</a:t>
            </a:r>
          </a:p>
          <a:p>
            <a:pPr algn="r" eaLnBrk="1" hangingPunct="1">
              <a:spcBef>
                <a:spcPct val="0"/>
              </a:spcBef>
              <a:buFontTx/>
              <a:buNone/>
            </a:pPr>
            <a:r>
              <a:rPr lang="fr-FR" altLang="fr-FR" sz="1800" b="1" dirty="0" smtClean="0">
                <a:solidFill>
                  <a:srgbClr val="1A3E71"/>
                </a:solidFill>
              </a:rPr>
              <a:t>Saisie blessure et Commotion Cérébrale</a:t>
            </a:r>
            <a:endParaRPr lang="fr-FR" altLang="fr-FR" sz="1800" b="1" dirty="0">
              <a:solidFill>
                <a:srgbClr val="1A3E71"/>
              </a:solidFill>
            </a:endParaRPr>
          </a:p>
        </p:txBody>
      </p:sp>
      <p:pic>
        <p:nvPicPr>
          <p:cNvPr id="2" name="Image 1"/>
          <p:cNvPicPr>
            <a:picLocks noChangeAspect="1"/>
          </p:cNvPicPr>
          <p:nvPr/>
        </p:nvPicPr>
        <p:blipFill rotWithShape="1">
          <a:blip r:embed="rId6" cstate="screen">
            <a:extLst>
              <a:ext uri="{28A0092B-C50C-407E-A947-70E740481C1C}">
                <a14:useLocalDpi xmlns:a14="http://schemas.microsoft.com/office/drawing/2010/main"/>
              </a:ext>
            </a:extLst>
          </a:blip>
          <a:srcRect b="13689"/>
          <a:stretch/>
        </p:blipFill>
        <p:spPr>
          <a:xfrm>
            <a:off x="259322" y="2049723"/>
            <a:ext cx="5905028" cy="2050542"/>
          </a:xfrm>
          <a:prstGeom prst="rect">
            <a:avLst/>
          </a:prstGeom>
        </p:spPr>
      </p:pic>
      <p:grpSp>
        <p:nvGrpSpPr>
          <p:cNvPr id="6" name="Group 8"/>
          <p:cNvGrpSpPr>
            <a:grpSpLocks/>
          </p:cNvGrpSpPr>
          <p:nvPr/>
        </p:nvGrpSpPr>
        <p:grpSpPr bwMode="auto">
          <a:xfrm>
            <a:off x="1907704" y="3382456"/>
            <a:ext cx="1512888" cy="1368425"/>
            <a:chOff x="3107" y="2886"/>
            <a:chExt cx="953" cy="862"/>
          </a:xfrm>
        </p:grpSpPr>
        <p:sp>
          <p:nvSpPr>
            <p:cNvPr id="7" name="Rectangle 9"/>
            <p:cNvSpPr>
              <a:spLocks noChangeArrowheads="1"/>
            </p:cNvSpPr>
            <p:nvPr/>
          </p:nvSpPr>
          <p:spPr bwMode="auto">
            <a:xfrm>
              <a:off x="3107" y="2886"/>
              <a:ext cx="953" cy="862"/>
            </a:xfrm>
            <a:prstGeom prst="rect">
              <a:avLst/>
            </a:prstGeom>
            <a:solidFill>
              <a:schemeClr val="bg1"/>
            </a:solidFill>
            <a:ln w="38100">
              <a:solidFill>
                <a:srgbClr val="339966"/>
              </a:solidFill>
              <a:miter lim="800000"/>
              <a:headEnd/>
              <a:tailEnd/>
            </a:ln>
          </p:spPr>
          <p:txBody>
            <a:bodyPr wrap="none"/>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2400" b="1"/>
                <a:t>Clic Droit</a:t>
              </a:r>
            </a:p>
          </p:txBody>
        </p:sp>
        <p:pic>
          <p:nvPicPr>
            <p:cNvPr id="8" name="Picture 10" descr="clic-droit"/>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88" y="3113"/>
              <a:ext cx="590" cy="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5" name="Connecteur droit avec flèche 4"/>
          <p:cNvCxnSpPr/>
          <p:nvPr/>
        </p:nvCxnSpPr>
        <p:spPr>
          <a:xfrm>
            <a:off x="1186905" y="3260466"/>
            <a:ext cx="575344" cy="828229"/>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9" name="Image 8"/>
          <p:cNvPicPr>
            <a:picLocks noChangeAspect="1"/>
          </p:cNvPicPr>
          <p:nvPr/>
        </p:nvPicPr>
        <p:blipFill>
          <a:blip r:embed="rId8"/>
          <a:stretch>
            <a:fillRect/>
          </a:stretch>
        </p:blipFill>
        <p:spPr>
          <a:xfrm>
            <a:off x="3787247" y="4719660"/>
            <a:ext cx="4820643" cy="1517651"/>
          </a:xfrm>
          <a:prstGeom prst="rect">
            <a:avLst/>
          </a:prstGeom>
        </p:spPr>
      </p:pic>
      <p:cxnSp>
        <p:nvCxnSpPr>
          <p:cNvPr id="13" name="Connecteur droit avec flèche 12"/>
          <p:cNvCxnSpPr/>
          <p:nvPr/>
        </p:nvCxnSpPr>
        <p:spPr>
          <a:xfrm>
            <a:off x="3460142" y="4305275"/>
            <a:ext cx="575344" cy="828229"/>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99572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2060848"/>
            <a:ext cx="8435280" cy="4207859"/>
          </a:xfrm>
        </p:spPr>
        <p:txBody>
          <a:bodyPr/>
          <a:lstStyle/>
          <a:p>
            <a:pPr marL="0" indent="0" algn="ctr">
              <a:buNone/>
            </a:pPr>
            <a:r>
              <a:rPr lang="fr-FR" sz="4800" dirty="0" smtClean="0"/>
              <a:t>FDME : Phase 1 – Connexion</a:t>
            </a:r>
          </a:p>
          <a:p>
            <a:pPr marL="0" indent="0" algn="ctr">
              <a:buNone/>
            </a:pPr>
            <a:endParaRPr lang="fr-FR" sz="4800" dirty="0"/>
          </a:p>
          <a:p>
            <a:pPr marL="0" indent="0" algn="ctr">
              <a:buNone/>
            </a:pPr>
            <a:r>
              <a:rPr lang="fr-FR" dirty="0" smtClean="0"/>
              <a:t>Créer une clef « Utilisateur </a:t>
            </a:r>
            <a:r>
              <a:rPr lang="fr-FR" dirty="0" err="1" smtClean="0"/>
              <a:t>Gest’Hand</a:t>
            </a:r>
            <a:r>
              <a:rPr lang="fr-FR" dirty="0" smtClean="0"/>
              <a:t> »</a:t>
            </a:r>
          </a:p>
        </p:txBody>
      </p:sp>
      <p:pic>
        <p:nvPicPr>
          <p:cNvPr id="4" name="Imag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63150" y="44624"/>
            <a:ext cx="3573346" cy="1289834"/>
          </a:xfrm>
          <a:prstGeom prst="rect">
            <a:avLst/>
          </a:prstGeom>
        </p:spPr>
      </p:pic>
    </p:spTree>
    <p:extLst>
      <p:ext uri="{BB962C8B-B14F-4D97-AF65-F5344CB8AC3E}">
        <p14:creationId xmlns:p14="http://schemas.microsoft.com/office/powerpoint/2010/main" val="256309943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ZoneTexte 1"/>
          <p:cNvSpPr txBox="1">
            <a:spLocks noChangeArrowheads="1"/>
          </p:cNvSpPr>
          <p:nvPr/>
        </p:nvSpPr>
        <p:spPr bwMode="auto">
          <a:xfrm>
            <a:off x="611188" y="981075"/>
            <a:ext cx="76327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fr-FR" altLang="fr-FR" dirty="0" smtClean="0"/>
              <a:t>Possibilité d’ajouter un protocole non saisi sur la feuille de table à l’aide du bouton [Ajouter Protocole Commotion]</a:t>
            </a:r>
            <a:br>
              <a:rPr lang="fr-FR" altLang="fr-FR" dirty="0" smtClean="0"/>
            </a:br>
            <a:r>
              <a:rPr lang="fr-FR" altLang="fr-FR" dirty="0" smtClean="0"/>
              <a:t>Si click droit sur un protocole saisi :</a:t>
            </a:r>
          </a:p>
          <a:p>
            <a:pPr eaLnBrk="1" hangingPunct="1"/>
            <a:r>
              <a:rPr lang="fr-FR" altLang="fr-FR" dirty="0" smtClean="0"/>
              <a:t>Possibilité d’effacer un Protocole saisi par erreur</a:t>
            </a:r>
          </a:p>
          <a:p>
            <a:pPr eaLnBrk="1" hangingPunct="1"/>
            <a:r>
              <a:rPr lang="fr-FR" altLang="fr-FR" dirty="0" smtClean="0"/>
              <a:t>Possibilité de corriger la poursuite ou non du jeu</a:t>
            </a:r>
            <a:endParaRPr lang="fr-FR" altLang="fr-FR" dirty="0">
              <a:solidFill>
                <a:srgbClr val="000000"/>
              </a:solidFill>
            </a:endParaRPr>
          </a:p>
        </p:txBody>
      </p:sp>
      <p:pic>
        <p:nvPicPr>
          <p:cNvPr id="64515" name="Imag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4"/>
          <p:cNvSpPr>
            <a:spLocks noChangeArrowheads="1"/>
          </p:cNvSpPr>
          <p:nvPr/>
        </p:nvSpPr>
        <p:spPr bwMode="auto">
          <a:xfrm>
            <a:off x="3707904" y="72008"/>
            <a:ext cx="5364088" cy="8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FDME</a:t>
            </a:r>
          </a:p>
          <a:p>
            <a:pPr algn="r" eaLnBrk="1" hangingPunct="1">
              <a:spcBef>
                <a:spcPct val="0"/>
              </a:spcBef>
              <a:buFontTx/>
              <a:buNone/>
            </a:pPr>
            <a:r>
              <a:rPr lang="fr-FR" altLang="fr-FR" sz="1800" b="1" dirty="0" smtClean="0">
                <a:solidFill>
                  <a:srgbClr val="1A3E71"/>
                </a:solidFill>
              </a:rPr>
              <a:t>Saisie blessure et Commotion Cérébrale</a:t>
            </a:r>
            <a:endParaRPr lang="fr-FR" altLang="fr-FR" sz="1800" b="1" dirty="0">
              <a:solidFill>
                <a:srgbClr val="1A3E71"/>
              </a:solidFill>
            </a:endParaRPr>
          </a:p>
        </p:txBody>
      </p:sp>
      <p:pic>
        <p:nvPicPr>
          <p:cNvPr id="3" name="Image 2"/>
          <p:cNvPicPr>
            <a:picLocks noChangeAspect="1"/>
          </p:cNvPicPr>
          <p:nvPr/>
        </p:nvPicPr>
        <p:blipFill>
          <a:blip r:embed="rId6"/>
          <a:stretch>
            <a:fillRect/>
          </a:stretch>
        </p:blipFill>
        <p:spPr>
          <a:xfrm>
            <a:off x="1763688" y="4352326"/>
            <a:ext cx="5957924" cy="2317033"/>
          </a:xfrm>
          <a:prstGeom prst="rect">
            <a:avLst/>
          </a:prstGeom>
        </p:spPr>
      </p:pic>
    </p:spTree>
    <p:extLst>
      <p:ext uri="{BB962C8B-B14F-4D97-AF65-F5344CB8AC3E}">
        <p14:creationId xmlns:p14="http://schemas.microsoft.com/office/powerpoint/2010/main" val="37022941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ZoneTexte 1"/>
          <p:cNvSpPr txBox="1">
            <a:spLocks noChangeArrowheads="1"/>
          </p:cNvSpPr>
          <p:nvPr/>
        </p:nvSpPr>
        <p:spPr bwMode="auto">
          <a:xfrm>
            <a:off x="611188" y="981075"/>
            <a:ext cx="8137276"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fr-FR" altLang="fr-FR" dirty="0" smtClean="0"/>
              <a:t>Les blessures et Protocoles sont alors inscrits dans la case blessure de la FDME</a:t>
            </a:r>
          </a:p>
          <a:p>
            <a:pPr eaLnBrk="1" hangingPunct="1"/>
            <a:endParaRPr lang="fr-FR" altLang="fr-FR" dirty="0"/>
          </a:p>
          <a:p>
            <a:pPr eaLnBrk="1" hangingPunct="1"/>
            <a:endParaRPr lang="fr-FR" altLang="fr-FR" dirty="0" smtClean="0"/>
          </a:p>
          <a:p>
            <a:pPr eaLnBrk="1" hangingPunct="1"/>
            <a:endParaRPr lang="fr-FR" altLang="fr-FR" dirty="0"/>
          </a:p>
          <a:p>
            <a:pPr eaLnBrk="1" hangingPunct="1"/>
            <a:r>
              <a:rPr lang="fr-FR" altLang="fr-FR" dirty="0" smtClean="0"/>
              <a:t>Ces blessures ou protocoles commotion seront ensuite restitués au verso du PDF</a:t>
            </a:r>
            <a:endParaRPr lang="fr-FR" altLang="fr-FR" dirty="0">
              <a:solidFill>
                <a:srgbClr val="000000"/>
              </a:solidFill>
            </a:endParaRPr>
          </a:p>
        </p:txBody>
      </p:sp>
      <p:pic>
        <p:nvPicPr>
          <p:cNvPr id="64515" name="Imag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4"/>
          <p:cNvSpPr>
            <a:spLocks noChangeArrowheads="1"/>
          </p:cNvSpPr>
          <p:nvPr/>
        </p:nvSpPr>
        <p:spPr bwMode="auto">
          <a:xfrm>
            <a:off x="3707904" y="37192"/>
            <a:ext cx="5364088" cy="87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FDME</a:t>
            </a:r>
          </a:p>
          <a:p>
            <a:pPr algn="r" eaLnBrk="1" hangingPunct="1">
              <a:spcBef>
                <a:spcPct val="0"/>
              </a:spcBef>
              <a:buFontTx/>
              <a:buNone/>
            </a:pPr>
            <a:r>
              <a:rPr lang="fr-FR" altLang="fr-FR" sz="1800" b="1" dirty="0" smtClean="0">
                <a:solidFill>
                  <a:srgbClr val="1A3E71"/>
                </a:solidFill>
              </a:rPr>
              <a:t>Saisie blessure et Commotion Cérébrale</a:t>
            </a:r>
            <a:endParaRPr lang="fr-FR" altLang="fr-FR" sz="1800" b="1" dirty="0">
              <a:solidFill>
                <a:srgbClr val="1A3E71"/>
              </a:solidFill>
            </a:endParaRPr>
          </a:p>
        </p:txBody>
      </p:sp>
      <p:pic>
        <p:nvPicPr>
          <p:cNvPr id="2" name="Image 1"/>
          <p:cNvPicPr>
            <a:picLocks noChangeAspect="1"/>
          </p:cNvPicPr>
          <p:nvPr/>
        </p:nvPicPr>
        <p:blipFill>
          <a:blip r:embed="rId6"/>
          <a:stretch>
            <a:fillRect/>
          </a:stretch>
        </p:blipFill>
        <p:spPr>
          <a:xfrm>
            <a:off x="310068" y="1995937"/>
            <a:ext cx="8739515" cy="1397344"/>
          </a:xfrm>
          <a:prstGeom prst="rect">
            <a:avLst/>
          </a:prstGeom>
        </p:spPr>
      </p:pic>
      <p:pic>
        <p:nvPicPr>
          <p:cNvPr id="4" name="Image 3"/>
          <p:cNvPicPr>
            <a:picLocks noChangeAspect="1"/>
          </p:cNvPicPr>
          <p:nvPr/>
        </p:nvPicPr>
        <p:blipFill>
          <a:blip r:embed="rId7"/>
          <a:stretch>
            <a:fillRect/>
          </a:stretch>
        </p:blipFill>
        <p:spPr>
          <a:xfrm>
            <a:off x="107825" y="4517690"/>
            <a:ext cx="9144000" cy="1929941"/>
          </a:xfrm>
          <a:prstGeom prst="rect">
            <a:avLst/>
          </a:prstGeom>
        </p:spPr>
      </p:pic>
    </p:spTree>
    <p:extLst>
      <p:ext uri="{BB962C8B-B14F-4D97-AF65-F5344CB8AC3E}">
        <p14:creationId xmlns:p14="http://schemas.microsoft.com/office/powerpoint/2010/main" val="422555453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Imag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21063" y="1557338"/>
            <a:ext cx="550068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4"/>
          <p:cNvSpPr>
            <a:spLocks noGrp="1" noChangeArrowheads="1"/>
          </p:cNvSpPr>
          <p:nvPr>
            <p:ph type="body" idx="4294967295"/>
          </p:nvPr>
        </p:nvSpPr>
        <p:spPr>
          <a:xfrm>
            <a:off x="684213" y="909638"/>
            <a:ext cx="8135937" cy="5688012"/>
          </a:xfrm>
        </p:spPr>
        <p:txBody>
          <a:bodyPr/>
          <a:lstStyle/>
          <a:p>
            <a:pPr eaLnBrk="1" hangingPunct="1"/>
            <a:r>
              <a:rPr lang="fr-FR" altLang="fr-FR" smtClean="0"/>
              <a:t>Lors de la saisie d</a:t>
            </a:r>
            <a:r>
              <a:rPr lang="fr-FR" altLang="ja-JP" smtClean="0"/>
              <a:t>'une disqualification Avec ou sans Rapport</a:t>
            </a:r>
          </a:p>
          <a:p>
            <a:pPr eaLnBrk="1" hangingPunct="1"/>
            <a:endParaRPr lang="fr-FR" altLang="fr-FR" smtClean="0"/>
          </a:p>
          <a:p>
            <a:pPr eaLnBrk="1" hangingPunct="1">
              <a:buFontTx/>
              <a:buNone/>
            </a:pPr>
            <a:endParaRPr lang="fr-FR" altLang="fr-FR" smtClean="0"/>
          </a:p>
          <a:p>
            <a:pPr eaLnBrk="1" hangingPunct="1">
              <a:buFontTx/>
              <a:buNone/>
            </a:pPr>
            <a:endParaRPr lang="fr-FR" altLang="fr-FR" smtClean="0"/>
          </a:p>
          <a:p>
            <a:pPr eaLnBrk="1" hangingPunct="1"/>
            <a:r>
              <a:rPr lang="fr-FR" altLang="fr-FR" smtClean="0"/>
              <a:t>L</a:t>
            </a:r>
            <a:r>
              <a:rPr lang="fr-FR" altLang="ja-JP" smtClean="0"/>
              <a:t>'outil débute la rédaction du rapport, les juges arbitres doivent compléter le texte en indiquant le temps et les faits, sans jugement de valeur</a:t>
            </a:r>
            <a:endParaRPr lang="fr-FR" altLang="fr-FR" smtClean="0"/>
          </a:p>
          <a:p>
            <a:pPr eaLnBrk="1" hangingPunct="1">
              <a:buFontTx/>
              <a:buNone/>
            </a:pPr>
            <a:endParaRPr lang="fr-FR" altLang="fr-FR" smtClean="0"/>
          </a:p>
        </p:txBody>
      </p:sp>
      <p:sp>
        <p:nvSpPr>
          <p:cNvPr id="66564" name="Rectangle 10"/>
          <p:cNvSpPr>
            <a:spLocks noChangeArrowheads="1"/>
          </p:cNvSpPr>
          <p:nvPr/>
        </p:nvSpPr>
        <p:spPr bwMode="auto">
          <a:xfrm>
            <a:off x="8331200" y="2827338"/>
            <a:ext cx="360363" cy="360362"/>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sp>
        <p:nvSpPr>
          <p:cNvPr id="66565" name="Line 11"/>
          <p:cNvSpPr>
            <a:spLocks noChangeShapeType="1"/>
          </p:cNvSpPr>
          <p:nvPr/>
        </p:nvSpPr>
        <p:spPr bwMode="auto">
          <a:xfrm>
            <a:off x="7451725" y="2139950"/>
            <a:ext cx="879475" cy="955675"/>
          </a:xfrm>
          <a:prstGeom prst="line">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6566" name="Rectangle 10"/>
          <p:cNvSpPr>
            <a:spLocks noChangeArrowheads="1"/>
          </p:cNvSpPr>
          <p:nvPr/>
        </p:nvSpPr>
        <p:spPr bwMode="auto">
          <a:xfrm>
            <a:off x="-1189038" y="1557338"/>
            <a:ext cx="8532813"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endParaRPr lang="fr-FR" altLang="fr-FR" sz="3600" b="1"/>
          </a:p>
        </p:txBody>
      </p:sp>
      <p:sp>
        <p:nvSpPr>
          <p:cNvPr id="66567" name="Rectangle 2"/>
          <p:cNvSpPr>
            <a:spLocks noChangeArrowheads="1"/>
          </p:cNvSpPr>
          <p:nvPr/>
        </p:nvSpPr>
        <p:spPr bwMode="auto">
          <a:xfrm>
            <a:off x="900113" y="0"/>
            <a:ext cx="82438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4000"/>
              <a:t>FDME : Saisie </a:t>
            </a:r>
            <a:r>
              <a:rPr lang="fr-FR" altLang="fr-FR" sz="4000">
                <a:solidFill>
                  <a:srgbClr val="FF0000"/>
                </a:solidFill>
                <a:sym typeface="Wingdings" panose="05000000000000000000" pitchFamily="2" charset="2"/>
              </a:rPr>
              <a:t> </a:t>
            </a:r>
            <a:r>
              <a:rPr lang="fr-FR" altLang="fr-FR" sz="4000">
                <a:sym typeface="Wingdings" panose="05000000000000000000" pitchFamily="2" charset="2"/>
              </a:rPr>
              <a:t>et</a:t>
            </a:r>
            <a:r>
              <a:rPr lang="fr-FR" altLang="fr-FR" sz="4000">
                <a:solidFill>
                  <a:srgbClr val="FF0000"/>
                </a:solidFill>
                <a:sym typeface="Wingdings" panose="05000000000000000000" pitchFamily="2" charset="2"/>
              </a:rPr>
              <a:t>  </a:t>
            </a:r>
            <a:r>
              <a:rPr lang="fr-FR" altLang="fr-FR" sz="4000">
                <a:sym typeface="Wingdings" panose="05000000000000000000" pitchFamily="2" charset="2"/>
              </a:rPr>
              <a:t>+</a:t>
            </a:r>
            <a:r>
              <a:rPr lang="fr-FR" altLang="fr-FR" sz="4000">
                <a:solidFill>
                  <a:srgbClr val="FF0000"/>
                </a:solidFill>
                <a:sym typeface="Wingdings" panose="05000000000000000000" pitchFamily="2" charset="2"/>
              </a:rPr>
              <a:t> </a:t>
            </a:r>
            <a:r>
              <a:rPr lang="fr-FR" altLang="fr-FR" sz="4000">
                <a:solidFill>
                  <a:srgbClr val="0070C0"/>
                </a:solidFill>
                <a:sym typeface="Wingdings" panose="05000000000000000000" pitchFamily="2" charset="2"/>
              </a:rPr>
              <a:t></a:t>
            </a:r>
            <a:r>
              <a:rPr lang="fr-FR" altLang="fr-FR" sz="4000">
                <a:solidFill>
                  <a:srgbClr val="FF0000"/>
                </a:solidFill>
                <a:sym typeface="Wingdings" panose="05000000000000000000" pitchFamily="2" charset="2"/>
              </a:rPr>
              <a:t> </a:t>
            </a:r>
            <a:endParaRPr lang="fr-FR" altLang="fr-FR" sz="4000">
              <a:solidFill>
                <a:srgbClr val="FF0000"/>
              </a:solidFill>
            </a:endParaRPr>
          </a:p>
        </p:txBody>
      </p:sp>
      <p:pic>
        <p:nvPicPr>
          <p:cNvPr id="66568" name="Imag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0"/>
            <a:ext cx="7858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Image 1"/>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00113" y="627063"/>
            <a:ext cx="8243887"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Imag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16013" y="4835525"/>
            <a:ext cx="70580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Grp="1" noChangeArrowheads="1"/>
          </p:cNvSpPr>
          <p:nvPr>
            <p:ph type="body" idx="4294967295"/>
          </p:nvPr>
        </p:nvSpPr>
        <p:spPr>
          <a:xfrm>
            <a:off x="684213" y="1125538"/>
            <a:ext cx="8135937" cy="2016125"/>
          </a:xfrm>
        </p:spPr>
        <p:txBody>
          <a:bodyPr/>
          <a:lstStyle/>
          <a:p>
            <a:pPr eaLnBrk="1" hangingPunct="1"/>
            <a:r>
              <a:rPr lang="fr-FR" altLang="fr-FR" smtClean="0"/>
              <a:t>Si un club souhaite faire une réclamation :</a:t>
            </a:r>
          </a:p>
          <a:p>
            <a:pPr lvl="1" eaLnBrk="1" hangingPunct="1"/>
            <a:r>
              <a:rPr lang="fr-FR" altLang="fr-FR" smtClean="0">
                <a:ea typeface="Arial" panose="020B0604020202020204" pitchFamily="34" charset="0"/>
              </a:rPr>
              <a:t>Cocher la case Réclamation</a:t>
            </a:r>
          </a:p>
          <a:p>
            <a:pPr lvl="1" eaLnBrk="1" hangingPunct="1"/>
            <a:r>
              <a:rPr lang="fr-FR" altLang="fr-FR" smtClean="0">
                <a:ea typeface="Arial" panose="020B0604020202020204" pitchFamily="34" charset="0"/>
              </a:rPr>
              <a:t>Saisir la réclamation par les juges arbitres sous la dictée de l'officiel</a:t>
            </a:r>
          </a:p>
        </p:txBody>
      </p:sp>
      <p:pic>
        <p:nvPicPr>
          <p:cNvPr id="67587" name="Picture 7"/>
          <p:cNvPicPr>
            <a:picLocks noChangeAspect="1" noChangeArrowheads="1"/>
          </p:cNvPicPr>
          <p:nvPr/>
        </p:nvPicPr>
        <p:blipFill>
          <a:blip r:embed="rId2" cstate="screen">
            <a:extLst>
              <a:ext uri="{28A0092B-C50C-407E-A947-70E740481C1C}">
                <a14:useLocalDpi xmlns:a14="http://schemas.microsoft.com/office/drawing/2010/main"/>
              </a:ext>
            </a:extLst>
          </a:blip>
          <a:srcRect t="63852" r="30060" b="19264"/>
          <a:stretch>
            <a:fillRect/>
          </a:stretch>
        </p:blipFill>
        <p:spPr bwMode="auto">
          <a:xfrm>
            <a:off x="1187450" y="3502025"/>
            <a:ext cx="73453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Rectangle 8"/>
          <p:cNvSpPr>
            <a:spLocks noChangeArrowheads="1"/>
          </p:cNvSpPr>
          <p:nvPr/>
        </p:nvSpPr>
        <p:spPr bwMode="auto">
          <a:xfrm>
            <a:off x="3635375" y="3644900"/>
            <a:ext cx="288925" cy="2889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sp>
        <p:nvSpPr>
          <p:cNvPr id="67589" name="Rectangle 9"/>
          <p:cNvSpPr>
            <a:spLocks noChangeArrowheads="1"/>
          </p:cNvSpPr>
          <p:nvPr/>
        </p:nvSpPr>
        <p:spPr bwMode="auto">
          <a:xfrm>
            <a:off x="7092950" y="3644900"/>
            <a:ext cx="288925" cy="2889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sp>
        <p:nvSpPr>
          <p:cNvPr id="67590" name="Rectangle 2"/>
          <p:cNvSpPr>
            <a:spLocks noChangeArrowheads="1"/>
          </p:cNvSpPr>
          <p:nvPr/>
        </p:nvSpPr>
        <p:spPr bwMode="auto">
          <a:xfrm>
            <a:off x="900113" y="0"/>
            <a:ext cx="82438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4000"/>
              <a:t>FDME : Saisie Réclamation</a:t>
            </a:r>
          </a:p>
        </p:txBody>
      </p:sp>
      <p:pic>
        <p:nvPicPr>
          <p:cNvPr id="67591" name="Imag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0"/>
            <a:ext cx="7858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Image 1"/>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00113" y="627063"/>
            <a:ext cx="8243887"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4"/>
          <p:cNvSpPr>
            <a:spLocks noGrp="1" noChangeArrowheads="1"/>
          </p:cNvSpPr>
          <p:nvPr>
            <p:ph type="body" idx="4294967295"/>
          </p:nvPr>
        </p:nvSpPr>
        <p:spPr>
          <a:xfrm>
            <a:off x="779463" y="1052513"/>
            <a:ext cx="7753350" cy="5662612"/>
          </a:xfrm>
        </p:spPr>
        <p:txBody>
          <a:bodyPr/>
          <a:lstStyle/>
          <a:p>
            <a:pPr algn="just" eaLnBrk="1" hangingPunct="1"/>
            <a:r>
              <a:rPr lang="fr-FR" altLang="ja-JP" dirty="0" smtClean="0"/>
              <a:t>Les juges arbitres </a:t>
            </a:r>
            <a:r>
              <a:rPr lang="fr-FR" altLang="fr-FR" dirty="0" smtClean="0"/>
              <a:t>vérifient </a:t>
            </a:r>
            <a:r>
              <a:rPr lang="fr-FR" altLang="ja-JP" dirty="0" smtClean="0"/>
              <a:t>avant signatures</a:t>
            </a:r>
            <a:r>
              <a:rPr lang="fr-FR" altLang="fr-FR" dirty="0" smtClean="0"/>
              <a:t> l'</a:t>
            </a:r>
            <a:r>
              <a:rPr lang="fr-FR" altLang="ja-JP" dirty="0" smtClean="0"/>
              <a:t>exactitude des renseignements inscrits dans la FDME</a:t>
            </a:r>
          </a:p>
          <a:p>
            <a:pPr algn="just" eaLnBrk="1" hangingPunct="1"/>
            <a:r>
              <a:rPr lang="fr-FR" altLang="ja-JP" dirty="0" smtClean="0"/>
              <a:t>Une fois la  FDME complétée et vérifiée, signature :</a:t>
            </a:r>
          </a:p>
          <a:p>
            <a:pPr lvl="1" algn="just" eaLnBrk="1" hangingPunct="1"/>
            <a:r>
              <a:rPr lang="fr-FR" altLang="ja-JP" dirty="0" smtClean="0">
                <a:ea typeface="MS PGothic" panose="020B0600070205080204" pitchFamily="34" charset="-128"/>
              </a:rPr>
              <a:t>Chronométreur/Secrétaire</a:t>
            </a:r>
          </a:p>
          <a:p>
            <a:pPr lvl="1" algn="just" eaLnBrk="1" hangingPunct="1"/>
            <a:r>
              <a:rPr lang="fr-FR" altLang="ja-JP" dirty="0" smtClean="0">
                <a:ea typeface="MS PGothic" panose="020B0600070205080204" pitchFamily="34" charset="-128"/>
              </a:rPr>
              <a:t>Officiels d’équipes (éventuellement)</a:t>
            </a:r>
          </a:p>
          <a:p>
            <a:pPr algn="just" eaLnBrk="1" hangingPunct="1"/>
            <a:r>
              <a:rPr lang="fr-FR" altLang="ja-JP" dirty="0" smtClean="0"/>
              <a:t>La FDME sera bloquée en finalité par la signature des juges arbitres</a:t>
            </a:r>
          </a:p>
          <a:p>
            <a:pPr algn="just" eaLnBrk="1" hangingPunct="1"/>
            <a:r>
              <a:rPr lang="fr-FR" altLang="ja-JP" dirty="0" smtClean="0"/>
              <a:t>Sauvegarder la FDME sur une ou plusieurs clefs USB</a:t>
            </a:r>
          </a:p>
        </p:txBody>
      </p:sp>
      <p:sp>
        <p:nvSpPr>
          <p:cNvPr id="68611" name="Rectangle 2"/>
          <p:cNvSpPr>
            <a:spLocks noChangeArrowheads="1"/>
          </p:cNvSpPr>
          <p:nvPr/>
        </p:nvSpPr>
        <p:spPr bwMode="auto">
          <a:xfrm>
            <a:off x="900113" y="0"/>
            <a:ext cx="82438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4000"/>
              <a:t>FDME : Vérification - Clôture</a:t>
            </a:r>
          </a:p>
        </p:txBody>
      </p:sp>
      <p:pic>
        <p:nvPicPr>
          <p:cNvPr id="68612" name="Imag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7858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Image 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00113" y="627063"/>
            <a:ext cx="8243887"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ChangeArrowheads="1"/>
          </p:cNvSpPr>
          <p:nvPr/>
        </p:nvSpPr>
        <p:spPr bwMode="auto">
          <a:xfrm>
            <a:off x="684213" y="804863"/>
            <a:ext cx="8208962" cy="579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5600" indent="-355600">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fr-FR" altLang="fr-FR"/>
              <a:t>La feuille est signée ; elle est également verrouillée en écriture</a:t>
            </a:r>
          </a:p>
          <a:p>
            <a:pPr eaLnBrk="1" hangingPunct="1"/>
            <a:endParaRPr lang="fr-FR" altLang="fr-FR"/>
          </a:p>
          <a:p>
            <a:pPr eaLnBrk="1" hangingPunct="1"/>
            <a:endParaRPr lang="fr-FR" altLang="fr-FR"/>
          </a:p>
          <a:p>
            <a:pPr eaLnBrk="1" hangingPunct="1"/>
            <a:endParaRPr lang="fr-FR" altLang="fr-FR"/>
          </a:p>
          <a:p>
            <a:pPr eaLnBrk="1" hangingPunct="1"/>
            <a:endParaRPr lang="fr-FR" altLang="fr-FR"/>
          </a:p>
          <a:p>
            <a:pPr eaLnBrk="1" hangingPunct="1"/>
            <a:endParaRPr lang="fr-FR" altLang="fr-FR"/>
          </a:p>
          <a:p>
            <a:pPr eaLnBrk="1" hangingPunct="1"/>
            <a:endParaRPr lang="fr-FR" altLang="fr-FR"/>
          </a:p>
          <a:p>
            <a:pPr eaLnBrk="1" hangingPunct="1"/>
            <a:endParaRPr lang="fr-FR" altLang="fr-FR"/>
          </a:p>
          <a:p>
            <a:pPr eaLnBrk="1" hangingPunct="1"/>
            <a:r>
              <a:rPr lang="fr-FR" altLang="fr-FR"/>
              <a:t>Si des modifications doivent être apportées la feuille doit être déverrouillée</a:t>
            </a:r>
          </a:p>
        </p:txBody>
      </p:sp>
      <p:pic>
        <p:nvPicPr>
          <p:cNvPr id="69635" name="Imag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932363" y="1524000"/>
            <a:ext cx="2808287"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Line 9"/>
          <p:cNvSpPr>
            <a:spLocks noChangeShapeType="1"/>
          </p:cNvSpPr>
          <p:nvPr/>
        </p:nvSpPr>
        <p:spPr bwMode="auto">
          <a:xfrm>
            <a:off x="2697163" y="2638425"/>
            <a:ext cx="2090737" cy="126206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9637" name="Line 9"/>
          <p:cNvSpPr>
            <a:spLocks noChangeShapeType="1"/>
          </p:cNvSpPr>
          <p:nvPr/>
        </p:nvSpPr>
        <p:spPr bwMode="auto">
          <a:xfrm flipV="1">
            <a:off x="3708400" y="3108325"/>
            <a:ext cx="1079500" cy="14446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9638" name="ZoneTexte 5"/>
          <p:cNvSpPr txBox="1">
            <a:spLocks noChangeArrowheads="1"/>
          </p:cNvSpPr>
          <p:nvPr/>
        </p:nvSpPr>
        <p:spPr bwMode="auto">
          <a:xfrm>
            <a:off x="395288" y="2122488"/>
            <a:ext cx="3240087" cy="1411287"/>
          </a:xfrm>
          <a:prstGeom prst="rect">
            <a:avLst/>
          </a:prstGeom>
          <a:solidFill>
            <a:schemeClr val="bg1"/>
          </a:solidFill>
          <a:ln w="38100">
            <a:solidFill>
              <a:srgbClr val="339966"/>
            </a:solidFill>
            <a:miter lim="800000"/>
            <a:headEnd/>
            <a:tailEnd/>
          </a:ln>
        </p:spPr>
        <p:txBody>
          <a:bodyPr>
            <a:spAutoFit/>
          </a:bodyP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fr-FR" altLang="fr-FR"/>
              <a:t>les noms apparaissent  dans la case inférieure.</a:t>
            </a:r>
          </a:p>
        </p:txBody>
      </p:sp>
      <p:pic>
        <p:nvPicPr>
          <p:cNvPr id="69639" name="Imag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0" name="Rectangle 4"/>
          <p:cNvSpPr>
            <a:spLocks noChangeArrowheads="1"/>
          </p:cNvSpPr>
          <p:nvPr/>
        </p:nvSpPr>
        <p:spPr bwMode="auto">
          <a:xfrm>
            <a:off x="5580112" y="72678"/>
            <a:ext cx="3492500" cy="73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FDME</a:t>
            </a:r>
          </a:p>
          <a:p>
            <a:pPr algn="r" eaLnBrk="1" hangingPunct="1">
              <a:spcBef>
                <a:spcPct val="0"/>
              </a:spcBef>
              <a:buFontTx/>
              <a:buNone/>
            </a:pPr>
            <a:r>
              <a:rPr lang="fr-FR" altLang="fr-FR" sz="1800" b="1" dirty="0">
                <a:solidFill>
                  <a:srgbClr val="1A3E71"/>
                </a:solidFill>
              </a:rPr>
              <a:t>Vérification - Clôture</a:t>
            </a:r>
            <a:endParaRPr lang="fr-FR" altLang="fr-FR" sz="1800" b="1" dirty="0">
              <a:solidFill>
                <a:srgbClr val="0070C0"/>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4"/>
          <p:cNvSpPr>
            <a:spLocks noGrp="1" noChangeArrowheads="1"/>
          </p:cNvSpPr>
          <p:nvPr>
            <p:ph type="body" idx="4294967295"/>
          </p:nvPr>
        </p:nvSpPr>
        <p:spPr>
          <a:xfrm>
            <a:off x="684213" y="765175"/>
            <a:ext cx="8135937" cy="2159000"/>
          </a:xfrm>
        </p:spPr>
        <p:txBody>
          <a:bodyPr/>
          <a:lstStyle/>
          <a:p>
            <a:pPr eaLnBrk="1" hangingPunct="1"/>
            <a:r>
              <a:rPr lang="fr-FR" altLang="fr-FR" smtClean="0"/>
              <a:t>Si un club n</a:t>
            </a:r>
            <a:r>
              <a:rPr lang="fr-FR" altLang="ja-JP" smtClean="0"/>
              <a:t>'est pas présent à l'heure officielle de la rencontre :</a:t>
            </a:r>
          </a:p>
          <a:p>
            <a:pPr lvl="1" eaLnBrk="1" hangingPunct="1"/>
            <a:r>
              <a:rPr lang="fr-FR" altLang="fr-FR" smtClean="0">
                <a:ea typeface="Arial" panose="020B0604020202020204" pitchFamily="34" charset="0"/>
              </a:rPr>
              <a:t>Cocher la case « Forfait »,</a:t>
            </a:r>
          </a:p>
          <a:p>
            <a:pPr lvl="1" eaLnBrk="1" hangingPunct="1"/>
            <a:r>
              <a:rPr lang="fr-FR" altLang="fr-FR" smtClean="0">
                <a:ea typeface="Arial" panose="020B0604020202020204" pitchFamily="34" charset="0"/>
              </a:rPr>
              <a:t>Le score est automatiquement saisi.</a:t>
            </a:r>
          </a:p>
        </p:txBody>
      </p:sp>
      <p:pic>
        <p:nvPicPr>
          <p:cNvPr id="70659" name="Picture 8"/>
          <p:cNvPicPr>
            <a:picLocks noChangeAspect="1" noChangeArrowheads="1"/>
          </p:cNvPicPr>
          <p:nvPr/>
        </p:nvPicPr>
        <p:blipFill>
          <a:blip r:embed="rId2" cstate="screen">
            <a:extLst>
              <a:ext uri="{28A0092B-C50C-407E-A947-70E740481C1C}">
                <a14:useLocalDpi xmlns:a14="http://schemas.microsoft.com/office/drawing/2010/main"/>
              </a:ext>
            </a:extLst>
          </a:blip>
          <a:srcRect t="51950" r="30258" b="4277"/>
          <a:stretch>
            <a:fillRect/>
          </a:stretch>
        </p:blipFill>
        <p:spPr bwMode="auto">
          <a:xfrm>
            <a:off x="1403350" y="2781300"/>
            <a:ext cx="691197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7"/>
          <p:cNvSpPr>
            <a:spLocks noChangeArrowheads="1"/>
          </p:cNvSpPr>
          <p:nvPr/>
        </p:nvSpPr>
        <p:spPr bwMode="auto">
          <a:xfrm>
            <a:off x="6588125" y="2852738"/>
            <a:ext cx="288925" cy="2889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sp>
        <p:nvSpPr>
          <p:cNvPr id="70661" name="Rectangle 9"/>
          <p:cNvSpPr>
            <a:spLocks noChangeArrowheads="1"/>
          </p:cNvSpPr>
          <p:nvPr/>
        </p:nvSpPr>
        <p:spPr bwMode="auto">
          <a:xfrm>
            <a:off x="1403350" y="5229225"/>
            <a:ext cx="6697663" cy="6477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fr-FR" altLang="fr-FR" sz="1800" b="1"/>
              <a:t>Le club de HBC Libourne n</a:t>
            </a:r>
            <a:r>
              <a:rPr lang="fr-FR" altLang="ja-JP" sz="1800" b="1"/>
              <a:t>'était pas présent à l'heure officielle de la rencontre</a:t>
            </a:r>
            <a:endParaRPr lang="fr-FR" altLang="fr-FR" sz="1800" b="1"/>
          </a:p>
        </p:txBody>
      </p:sp>
      <p:sp>
        <p:nvSpPr>
          <p:cNvPr id="70662" name="Rectangle 10"/>
          <p:cNvSpPr>
            <a:spLocks noChangeArrowheads="1"/>
          </p:cNvSpPr>
          <p:nvPr/>
        </p:nvSpPr>
        <p:spPr bwMode="auto">
          <a:xfrm>
            <a:off x="1403350" y="3213100"/>
            <a:ext cx="4608513" cy="431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fr-FR" altLang="fr-FR" sz="1600" b="1"/>
              <a:t>Limoges Hand 87 bat HBC Libourne Quinze à Zéro</a:t>
            </a:r>
          </a:p>
        </p:txBody>
      </p:sp>
      <p:sp>
        <p:nvSpPr>
          <p:cNvPr id="70663" name="Rectangle 2"/>
          <p:cNvSpPr>
            <a:spLocks noChangeArrowheads="1"/>
          </p:cNvSpPr>
          <p:nvPr/>
        </p:nvSpPr>
        <p:spPr bwMode="auto">
          <a:xfrm>
            <a:off x="900113" y="0"/>
            <a:ext cx="82438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4000"/>
              <a:t>FDME : Équipe Absente</a:t>
            </a:r>
          </a:p>
        </p:txBody>
      </p:sp>
      <p:pic>
        <p:nvPicPr>
          <p:cNvPr id="70664" name="Imag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0"/>
            <a:ext cx="7858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5" name="Image 1"/>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00113" y="627063"/>
            <a:ext cx="8243887"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p:cNvSpPr>
            <a:spLocks noChangeArrowheads="1"/>
          </p:cNvSpPr>
          <p:nvPr/>
        </p:nvSpPr>
        <p:spPr bwMode="auto">
          <a:xfrm>
            <a:off x="719138" y="908050"/>
            <a:ext cx="8101012"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5600" indent="-355600">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fr-FR" altLang="fr-FR"/>
              <a:t>Dans le menu, cliquez sur « Fichier » « Connexion »</a:t>
            </a:r>
          </a:p>
          <a:p>
            <a:pPr eaLnBrk="1" hangingPunct="1"/>
            <a:endParaRPr lang="fr-FR" altLang="fr-FR"/>
          </a:p>
          <a:p>
            <a:pPr eaLnBrk="1" hangingPunct="1"/>
            <a:endParaRPr lang="fr-FR" altLang="fr-FR"/>
          </a:p>
          <a:p>
            <a:pPr eaLnBrk="1" hangingPunct="1"/>
            <a:endParaRPr lang="fr-FR" altLang="fr-FR"/>
          </a:p>
          <a:p>
            <a:pPr eaLnBrk="1" hangingPunct="1"/>
            <a:r>
              <a:rPr lang="fr-FR" altLang="fr-FR"/>
              <a:t>Saisir club</a:t>
            </a:r>
            <a:r>
              <a:rPr lang="is-IS" altLang="fr-FR"/>
              <a:t>…</a:t>
            </a:r>
            <a:r>
              <a:rPr lang="fr-FR" altLang="fr-FR"/>
              <a:t>16690009</a:t>
            </a:r>
          </a:p>
          <a:p>
            <a:pPr eaLnBrk="1" hangingPunct="1"/>
            <a:r>
              <a:rPr lang="fr-FR" altLang="fr-FR"/>
              <a:t>Utiliser la clé USB pour vous connecter</a:t>
            </a:r>
          </a:p>
        </p:txBody>
      </p:sp>
      <p:pic>
        <p:nvPicPr>
          <p:cNvPr id="71683"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r="25294" b="23679"/>
          <a:stretch>
            <a:fillRect/>
          </a:stretch>
        </p:blipFill>
        <p:spPr bwMode="auto">
          <a:xfrm>
            <a:off x="3635375" y="1412875"/>
            <a:ext cx="3744913"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03350" y="4437063"/>
            <a:ext cx="4965700"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Rectangle 7"/>
          <p:cNvSpPr>
            <a:spLocks noChangeArrowheads="1"/>
          </p:cNvSpPr>
          <p:nvPr/>
        </p:nvSpPr>
        <p:spPr bwMode="auto">
          <a:xfrm>
            <a:off x="4641850" y="5457825"/>
            <a:ext cx="1223963" cy="314325"/>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sp>
        <p:nvSpPr>
          <p:cNvPr id="71686" name="Rectangle 2"/>
          <p:cNvSpPr>
            <a:spLocks noChangeArrowheads="1"/>
          </p:cNvSpPr>
          <p:nvPr/>
        </p:nvSpPr>
        <p:spPr bwMode="auto">
          <a:xfrm>
            <a:off x="719138" y="0"/>
            <a:ext cx="8424862"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4000"/>
              <a:t>FDME : Phase 3 : Export Gest'Hand</a:t>
            </a:r>
          </a:p>
        </p:txBody>
      </p:sp>
      <p:pic>
        <p:nvPicPr>
          <p:cNvPr id="71687" name="Image 5"/>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0"/>
            <a:ext cx="7858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Image 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00113" y="627063"/>
            <a:ext cx="8243887"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noChangeArrowheads="1"/>
          </p:cNvSpPr>
          <p:nvPr>
            <p:ph type="body" idx="4294967295"/>
          </p:nvPr>
        </p:nvSpPr>
        <p:spPr>
          <a:xfrm>
            <a:off x="684213" y="692150"/>
            <a:ext cx="8280400" cy="5218113"/>
          </a:xfrm>
        </p:spPr>
        <p:txBody>
          <a:bodyPr/>
          <a:lstStyle/>
          <a:p>
            <a:pPr eaLnBrk="1" hangingPunct="1"/>
            <a:r>
              <a:rPr lang="fr-FR" altLang="fr-FR" smtClean="0"/>
              <a:t>Cliquer sur « Fichier », puis « Export vers Gest'Hand »</a:t>
            </a:r>
            <a:br>
              <a:rPr lang="fr-FR" altLang="fr-FR" smtClean="0"/>
            </a:br>
            <a:r>
              <a:rPr lang="fr-FR" altLang="fr-FR" b="1" smtClean="0">
                <a:solidFill>
                  <a:srgbClr val="1A3E71"/>
                </a:solidFill>
                <a:sym typeface="Wingdings" panose="05000000000000000000" pitchFamily="2" charset="2"/>
              </a:rPr>
              <a:t></a:t>
            </a:r>
            <a:r>
              <a:rPr lang="fr-FR" altLang="fr-FR" smtClean="0">
                <a:sym typeface="Wingdings" panose="05000000000000000000" pitchFamily="2" charset="2"/>
              </a:rPr>
              <a:t> </a:t>
            </a:r>
            <a:r>
              <a:rPr lang="fr-FR" altLang="fr-FR" smtClean="0"/>
              <a:t>Les feuilles de matchs sont transférées </a:t>
            </a:r>
          </a:p>
          <a:p>
            <a:pPr eaLnBrk="1" hangingPunct="1"/>
            <a:endParaRPr lang="fr-FR" altLang="fr-FR" smtClean="0"/>
          </a:p>
          <a:p>
            <a:pPr eaLnBrk="1" hangingPunct="1"/>
            <a:endParaRPr lang="fr-FR" altLang="fr-FR" smtClean="0"/>
          </a:p>
          <a:p>
            <a:pPr eaLnBrk="1" hangingPunct="1"/>
            <a:endParaRPr lang="fr-FR" altLang="fr-FR" smtClean="0"/>
          </a:p>
          <a:p>
            <a:pPr eaLnBrk="1" hangingPunct="1"/>
            <a:r>
              <a:rPr lang="fr-FR" altLang="fr-FR" smtClean="0"/>
              <a:t>Dans la fenêtre qui s'affiche, cliquer sur Export GesHand</a:t>
            </a:r>
          </a:p>
          <a:p>
            <a:pPr eaLnBrk="1" hangingPunct="1"/>
            <a:endParaRPr lang="fr-FR" altLang="fr-FR" smtClean="0"/>
          </a:p>
          <a:p>
            <a:pPr eaLnBrk="1" hangingPunct="1"/>
            <a:endParaRPr lang="fr-FR" altLang="fr-FR" smtClean="0"/>
          </a:p>
        </p:txBody>
      </p:sp>
      <p:pic>
        <p:nvPicPr>
          <p:cNvPr id="72707"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35150" y="1989138"/>
            <a:ext cx="2160588"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7088" y="4724400"/>
            <a:ext cx="802798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Rectangle 8"/>
          <p:cNvSpPr>
            <a:spLocks noChangeArrowheads="1"/>
          </p:cNvSpPr>
          <p:nvPr/>
        </p:nvSpPr>
        <p:spPr bwMode="auto">
          <a:xfrm>
            <a:off x="4211638" y="4724400"/>
            <a:ext cx="1439862" cy="360363"/>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4"/>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6"/>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fr-FR" altLang="fr-FR"/>
          </a:p>
        </p:txBody>
      </p:sp>
      <p:pic>
        <p:nvPicPr>
          <p:cNvPr id="72710" name="Image 5"/>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Rectangle 4"/>
          <p:cNvSpPr>
            <a:spLocks noChangeArrowheads="1"/>
          </p:cNvSpPr>
          <p:nvPr/>
        </p:nvSpPr>
        <p:spPr bwMode="auto">
          <a:xfrm>
            <a:off x="5580112" y="72554"/>
            <a:ext cx="34925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4"/>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6"/>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FDME</a:t>
            </a:r>
          </a:p>
          <a:p>
            <a:pPr algn="r" eaLnBrk="1" hangingPunct="1">
              <a:spcBef>
                <a:spcPct val="0"/>
              </a:spcBef>
              <a:buFontTx/>
              <a:buNone/>
            </a:pPr>
            <a:r>
              <a:rPr lang="fr-FR" altLang="fr-FR" sz="1800" b="1" dirty="0">
                <a:solidFill>
                  <a:srgbClr val="1A3E71"/>
                </a:solidFill>
              </a:rPr>
              <a:t>Phase 3 : Export </a:t>
            </a:r>
            <a:r>
              <a:rPr lang="fr-FR" altLang="fr-FR" sz="1800" b="1" dirty="0" err="1">
                <a:solidFill>
                  <a:srgbClr val="1A3E71"/>
                </a:solidFill>
              </a:rPr>
              <a:t>Gest’Hand</a:t>
            </a:r>
            <a:endParaRPr lang="fr-FR" altLang="fr-FR" sz="1800" b="1" dirty="0">
              <a:solidFill>
                <a:srgbClr val="0070C0"/>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e 1"/>
          <p:cNvGrpSpPr>
            <a:grpSpLocks/>
          </p:cNvGrpSpPr>
          <p:nvPr/>
        </p:nvGrpSpPr>
        <p:grpSpPr bwMode="auto">
          <a:xfrm>
            <a:off x="3132138" y="1617663"/>
            <a:ext cx="2935287" cy="3540125"/>
            <a:chOff x="3132138" y="1617663"/>
            <a:chExt cx="2935287" cy="3540125"/>
          </a:xfrm>
        </p:grpSpPr>
        <p:pic>
          <p:nvPicPr>
            <p:cNvPr id="73735" name="Imag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32138" y="1617663"/>
              <a:ext cx="29083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41" descr="hummel groupe gris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86113" y="1887538"/>
              <a:ext cx="2881312"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3731" name="Rectangle 2"/>
          <p:cNvSpPr>
            <a:spLocks noChangeArrowheads="1"/>
          </p:cNvSpPr>
          <p:nvPr/>
        </p:nvSpPr>
        <p:spPr bwMode="auto">
          <a:xfrm>
            <a:off x="1116013" y="0"/>
            <a:ext cx="8027987"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4"/>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6"/>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4000"/>
              <a:t>Merci de votre attention</a:t>
            </a:r>
          </a:p>
        </p:txBody>
      </p:sp>
      <p:sp>
        <p:nvSpPr>
          <p:cNvPr id="73732" name="Rectangle 21"/>
          <p:cNvSpPr>
            <a:spLocks noChangeArrowheads="1"/>
          </p:cNvSpPr>
          <p:nvPr/>
        </p:nvSpPr>
        <p:spPr bwMode="auto">
          <a:xfrm>
            <a:off x="611188" y="908050"/>
            <a:ext cx="8208962" cy="521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5"/>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6"/>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buFontTx/>
              <a:buNone/>
            </a:pPr>
            <a:r>
              <a:rPr lang="fr-FR" altLang="fr-FR" sz="3200" b="1"/>
              <a:t>Questions ?</a:t>
            </a:r>
          </a:p>
        </p:txBody>
      </p:sp>
      <p:pic>
        <p:nvPicPr>
          <p:cNvPr id="73733" name="Image 8"/>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00113" y="627063"/>
            <a:ext cx="8243887"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Image 8" descr="La_poste_Hummel_ARBITRES.PN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52388" y="5805488"/>
            <a:ext cx="9091612"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4294967295"/>
          </p:nvPr>
        </p:nvSpPr>
        <p:spPr>
          <a:xfrm>
            <a:off x="457200" y="1124744"/>
            <a:ext cx="8229600" cy="5001419"/>
          </a:xfrm>
        </p:spPr>
        <p:txBody>
          <a:bodyPr/>
          <a:lstStyle/>
          <a:p>
            <a:pPr eaLnBrk="1" hangingPunct="1"/>
            <a:r>
              <a:rPr lang="fr-FR" altLang="fr-FR" dirty="0" smtClean="0"/>
              <a:t>Cette clef vous évite, lors de la connexion, de ressaisir systématiquement votre identifiant et mot de passe</a:t>
            </a:r>
          </a:p>
          <a:p>
            <a:pPr eaLnBrk="1" hangingPunct="1"/>
            <a:r>
              <a:rPr lang="fr-FR" altLang="fr-FR" dirty="0" smtClean="0"/>
              <a:t>Elle permet à un utilisateur club autorisé (responsable d’équipe) de télécharger les données et de renvoyer les feuilles de matchs vers </a:t>
            </a:r>
            <a:r>
              <a:rPr lang="fr-FR" altLang="fr-FR" dirty="0" err="1" smtClean="0"/>
              <a:t>GestHand</a:t>
            </a:r>
            <a:r>
              <a:rPr lang="fr-FR" altLang="fr-FR" dirty="0" smtClean="0"/>
              <a:t> en mode connecté sans qu’il ait à connaitre le login et le mot de passe</a:t>
            </a:r>
            <a:endParaRPr lang="fr-FR" altLang="fr-FR" dirty="0"/>
          </a:p>
        </p:txBody>
      </p:sp>
      <p:pic>
        <p:nvPicPr>
          <p:cNvPr id="10246" name="Imag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9563"/>
            <a:ext cx="6372225"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4"/>
          <p:cNvSpPr>
            <a:spLocks noChangeArrowheads="1"/>
          </p:cNvSpPr>
          <p:nvPr/>
        </p:nvSpPr>
        <p:spPr bwMode="auto">
          <a:xfrm>
            <a:off x="4211960" y="80615"/>
            <a:ext cx="4860032" cy="118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Blip>
                <a:blip r:embed="rId3"/>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4"/>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5"/>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2400" b="1" dirty="0">
                <a:solidFill>
                  <a:srgbClr val="9B1614"/>
                </a:solidFill>
              </a:rPr>
              <a:t>FDME</a:t>
            </a:r>
          </a:p>
          <a:p>
            <a:pPr algn="r" eaLnBrk="1" hangingPunct="1">
              <a:spcBef>
                <a:spcPct val="0"/>
              </a:spcBef>
              <a:buFontTx/>
              <a:buNone/>
            </a:pPr>
            <a:r>
              <a:rPr lang="fr-FR" altLang="fr-FR" sz="1800" b="1" dirty="0">
                <a:solidFill>
                  <a:srgbClr val="1A3E71"/>
                </a:solidFill>
              </a:rPr>
              <a:t>Phase 1 </a:t>
            </a:r>
            <a:r>
              <a:rPr lang="fr-FR" altLang="fr-FR" sz="1800" b="1" dirty="0" smtClean="0">
                <a:solidFill>
                  <a:srgbClr val="1A3E71"/>
                </a:solidFill>
              </a:rPr>
              <a:t>– Connexion</a:t>
            </a:r>
          </a:p>
          <a:p>
            <a:pPr algn="r" eaLnBrk="1" hangingPunct="1">
              <a:spcBef>
                <a:spcPct val="0"/>
              </a:spcBef>
              <a:buFontTx/>
              <a:buNone/>
            </a:pPr>
            <a:r>
              <a:rPr lang="fr-FR" altLang="fr-FR" sz="1800" b="1" dirty="0" smtClean="0">
                <a:solidFill>
                  <a:srgbClr val="1A3E71"/>
                </a:solidFill>
              </a:rPr>
              <a:t>Créer une clef « Utilisateur </a:t>
            </a:r>
            <a:r>
              <a:rPr lang="fr-FR" altLang="fr-FR" sz="1800" b="1" dirty="0" err="1" smtClean="0">
                <a:solidFill>
                  <a:srgbClr val="1A3E71"/>
                </a:solidFill>
              </a:rPr>
              <a:t>Gest’Hand</a:t>
            </a:r>
            <a:r>
              <a:rPr lang="fr-FR" altLang="fr-FR" sz="1800" b="1" dirty="0" smtClean="0">
                <a:solidFill>
                  <a:srgbClr val="1A3E71"/>
                </a:solidFill>
              </a:rPr>
              <a:t> »</a:t>
            </a:r>
          </a:p>
          <a:p>
            <a:pPr algn="r" eaLnBrk="1" hangingPunct="1">
              <a:spcBef>
                <a:spcPct val="0"/>
              </a:spcBef>
              <a:buFontTx/>
              <a:buNone/>
            </a:pPr>
            <a:endParaRPr lang="fr-FR" altLang="fr-FR" sz="1800" b="1" dirty="0">
              <a:solidFill>
                <a:srgbClr val="1A3E71"/>
              </a:solidFill>
            </a:endParaRPr>
          </a:p>
        </p:txBody>
      </p:sp>
    </p:spTree>
    <p:extLst>
      <p:ext uri="{BB962C8B-B14F-4D97-AF65-F5344CB8AC3E}">
        <p14:creationId xmlns:p14="http://schemas.microsoft.com/office/powerpoint/2010/main" val="8211040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289" name="Group 121"/>
          <p:cNvGraphicFramePr>
            <a:graphicFrameLocks noGrp="1"/>
          </p:cNvGraphicFramePr>
          <p:nvPr>
            <p:ph idx="4294967295"/>
            <p:extLst>
              <p:ext uri="{D42A27DB-BD31-4B8C-83A1-F6EECF244321}">
                <p14:modId xmlns:p14="http://schemas.microsoft.com/office/powerpoint/2010/main" val="713514980"/>
              </p:ext>
            </p:extLst>
          </p:nvPr>
        </p:nvGraphicFramePr>
        <p:xfrm>
          <a:off x="395288" y="1268413"/>
          <a:ext cx="8351837" cy="4668829"/>
        </p:xfrm>
        <a:graphic>
          <a:graphicData uri="http://schemas.openxmlformats.org/drawingml/2006/table">
            <a:tbl>
              <a:tblPr/>
              <a:tblGrid>
                <a:gridCol w="792162"/>
                <a:gridCol w="1081088"/>
                <a:gridCol w="4391025"/>
                <a:gridCol w="2087562"/>
              </a:tblGrid>
              <a:tr h="274637">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altLang="fr-FR" sz="12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altLang="fr-FR"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altLang="fr-FR"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altLang="fr-FR"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637">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637">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637">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637">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637">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637">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637">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637">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637">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2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V9</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2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17/05/2020</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2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Modification fonctionnement 2019</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2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LF</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637">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2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V8.1</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2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04/05/2017</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2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Corrections </a:t>
                      </a:r>
                      <a:r>
                        <a:rPr kumimoji="0" lang="fr-FR" altLang="fr-FR" sz="1200" b="0"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rPr>
                        <a:t>Miko</a:t>
                      </a:r>
                      <a:r>
                        <a:rPr kumimoji="0" lang="fr-FR" altLang="fr-FR" sz="12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a:t>
                      </a:r>
                      <a:r>
                        <a:rPr kumimoji="0" lang="mr-IN" altLang="fr-FR" sz="12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t>
                      </a:r>
                      <a:r>
                        <a:rPr kumimoji="0" lang="fr-FR" altLang="fr-FR" sz="12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OC - Validation</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MK + 0C</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637">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V8</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13/04/2017</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Saisie d’une disqualification + Rapport – Compléments Miko</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LF + MK</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637">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V7,1</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10/04/2017</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Charte 2017</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LF</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637">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V7</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14/11/2016</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Scission : FDME / Officiels de table</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LF</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637">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V6.1</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16/09/2016</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Insertions -  feuille de table – Gestion Colle</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OC + LF</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637">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01</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27/03/2012</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Reprise totale du document</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OC - LF</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637">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Version</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Date</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Modifications</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Nom</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4846" name="Rectangle 2"/>
          <p:cNvSpPr>
            <a:spLocks noChangeArrowheads="1"/>
          </p:cNvSpPr>
          <p:nvPr/>
        </p:nvSpPr>
        <p:spPr bwMode="auto">
          <a:xfrm>
            <a:off x="1116013" y="0"/>
            <a:ext cx="8027987"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Blip>
                <a:blip r:embed="rId4"/>
              </a:buBlip>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fr-FR" altLang="fr-FR" sz="4000"/>
              <a:t>Evolution Du Document</a:t>
            </a:r>
          </a:p>
        </p:txBody>
      </p:sp>
      <p:pic>
        <p:nvPicPr>
          <p:cNvPr id="74847" name="Imag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7858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48" name="Imag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00113" y="627063"/>
            <a:ext cx="8243887"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TotalTime>
  <Words>3105</Words>
  <Application>Microsoft Office PowerPoint</Application>
  <PresentationFormat>Affichage à l'écran (4:3)</PresentationFormat>
  <Paragraphs>567</Paragraphs>
  <Slides>90</Slides>
  <Notes>3</Notes>
  <HiddenSlides>1</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90</vt:i4>
      </vt:variant>
    </vt:vector>
  </HeadingPairs>
  <TitlesOfParts>
    <vt:vector size="96" baseType="lpstr">
      <vt:lpstr>ＭＳ Ｐゴシック</vt:lpstr>
      <vt:lpstr>ＭＳ Ｐゴシック</vt:lpstr>
      <vt:lpstr>Arial</vt:lpstr>
      <vt:lpstr>Calibri</vt:lpstr>
      <vt:lpstr>Wingdings</vt:lpstr>
      <vt:lpstr>Modèle par défaut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Grand Lyon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VOILFAR</dc:creator>
  <cp:lastModifiedBy>Ludovic FARGE</cp:lastModifiedBy>
  <cp:revision>102</cp:revision>
  <dcterms:created xsi:type="dcterms:W3CDTF">2016-05-31T08:02:50Z</dcterms:created>
  <dcterms:modified xsi:type="dcterms:W3CDTF">2020-06-02T09:35:08Z</dcterms:modified>
</cp:coreProperties>
</file>